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37"/>
  </p:notesMasterIdLst>
  <p:sldIdLst>
    <p:sldId id="278" r:id="rId2"/>
    <p:sldId id="279" r:id="rId3"/>
    <p:sldId id="280" r:id="rId4"/>
    <p:sldId id="311" r:id="rId5"/>
    <p:sldId id="310" r:id="rId6"/>
    <p:sldId id="281" r:id="rId7"/>
    <p:sldId id="283" r:id="rId8"/>
    <p:sldId id="284" r:id="rId9"/>
    <p:sldId id="285" r:id="rId10"/>
    <p:sldId id="294" r:id="rId11"/>
    <p:sldId id="282" r:id="rId12"/>
    <p:sldId id="296" r:id="rId13"/>
    <p:sldId id="295" r:id="rId14"/>
    <p:sldId id="297" r:id="rId15"/>
    <p:sldId id="289" r:id="rId16"/>
    <p:sldId id="290" r:id="rId17"/>
    <p:sldId id="287" r:id="rId18"/>
    <p:sldId id="298" r:id="rId19"/>
    <p:sldId id="292" r:id="rId20"/>
    <p:sldId id="299" r:id="rId21"/>
    <p:sldId id="300" r:id="rId22"/>
    <p:sldId id="301" r:id="rId23"/>
    <p:sldId id="302" r:id="rId24"/>
    <p:sldId id="312" r:id="rId25"/>
    <p:sldId id="303" r:id="rId26"/>
    <p:sldId id="313" r:id="rId27"/>
    <p:sldId id="305" r:id="rId28"/>
    <p:sldId id="306" r:id="rId29"/>
    <p:sldId id="307" r:id="rId30"/>
    <p:sldId id="308" r:id="rId31"/>
    <p:sldId id="304" r:id="rId32"/>
    <p:sldId id="316" r:id="rId33"/>
    <p:sldId id="314" r:id="rId34"/>
    <p:sldId id="309" r:id="rId35"/>
    <p:sldId id="293" r:id="rId3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09" autoAdjust="0"/>
  </p:normalViewPr>
  <p:slideViewPr>
    <p:cSldViewPr snapToGrid="0" snapToObjects="1">
      <p:cViewPr varScale="1">
        <p:scale>
          <a:sx n="88" d="100"/>
          <a:sy n="88" d="100"/>
        </p:scale>
        <p:origin x="168" y="57"/>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Machine Learning</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Year 13</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384048" y="774192"/>
            <a:ext cx="11423904" cy="768096"/>
          </a:xfrm>
        </p:spPr>
        <p:txBody>
          <a:bodyPr/>
          <a:lstStyle/>
          <a:p>
            <a:r>
              <a:rPr lang="en-US" sz="4000" dirty="0"/>
              <a:t>What is classification analysis?</a:t>
            </a:r>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a:xfrm>
            <a:off x="217376" y="3622040"/>
            <a:ext cx="11715544" cy="2108200"/>
          </a:xfrm>
        </p:spPr>
        <p:txBody>
          <a:bodyPr anchor="t"/>
          <a:lstStyle/>
          <a:p>
            <a:pPr algn="l">
              <a:lnSpc>
                <a:spcPct val="150000"/>
              </a:lnSpc>
              <a:spcAft>
                <a:spcPts val="800"/>
              </a:spcAft>
            </a:pPr>
            <a:r>
              <a:rPr lang="en-US" sz="1800" dirty="0">
                <a:solidFill>
                  <a:srgbClr val="000000"/>
                </a:solidFill>
                <a:effectLst/>
                <a:latin typeface="Bookman Old Style" panose="02050604050505020204" pitchFamily="18" charset="0"/>
                <a:ea typeface="Calibri" panose="020F0502020204030204" pitchFamily="34" charset="0"/>
                <a:cs typeface="OfficinaSansStd-Book"/>
              </a:rPr>
              <a:t>Classification is a process of organizing data into groups, or classes, based on similarities. </a:t>
            </a:r>
          </a:p>
          <a:p>
            <a:pPr algn="l">
              <a:lnSpc>
                <a:spcPct val="150000"/>
              </a:lnSpc>
              <a:spcAft>
                <a:spcPts val="800"/>
              </a:spcAft>
            </a:pPr>
            <a:r>
              <a:rPr lang="en-US" sz="1800" dirty="0">
                <a:solidFill>
                  <a:srgbClr val="000000"/>
                </a:solidFill>
                <a:effectLst/>
                <a:latin typeface="Bookman Old Style" panose="02050604050505020204" pitchFamily="18" charset="0"/>
                <a:ea typeface="Calibri" panose="020F0502020204030204" pitchFamily="34" charset="0"/>
                <a:cs typeface="OfficinaSansStd-Book"/>
              </a:rPr>
              <a:t>The groups are based on a set of predetermined criteria, and the data is classified according to which group it best fits into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25938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4132582" y="269558"/>
            <a:ext cx="7013448" cy="494792"/>
          </a:xfrm>
        </p:spPr>
        <p:txBody>
          <a:bodyPr/>
          <a:lstStyle/>
          <a:p>
            <a:r>
              <a:rPr lang="en-US" dirty="0"/>
              <a:t>How does it work?</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a:xfrm>
            <a:off x="2611120" y="1047496"/>
            <a:ext cx="9418320" cy="5551106"/>
          </a:xfrm>
        </p:spPr>
        <p:txBody>
          <a:bodyPr/>
          <a:lstStyle/>
          <a:p>
            <a:pPr marL="342900" indent="-342900">
              <a:lnSpc>
                <a:spcPct val="150000"/>
              </a:lnSpc>
              <a:buFont typeface="Arial" panose="020B0604020202020204" pitchFamily="34" charset="0"/>
              <a:buChar char="•"/>
            </a:pPr>
            <a:r>
              <a:rPr lang="en-US" dirty="0"/>
              <a:t>The computer goes through a period of training. </a:t>
            </a:r>
          </a:p>
          <a:p>
            <a:pPr marL="342900" indent="-342900">
              <a:lnSpc>
                <a:spcPct val="150000"/>
              </a:lnSpc>
              <a:buFont typeface="Arial" panose="020B0604020202020204" pitchFamily="34" charset="0"/>
              <a:buChar char="•"/>
            </a:pPr>
            <a:r>
              <a:rPr lang="en-US" dirty="0"/>
              <a:t>During the training phase, the system is fed with labelled data sets, which instruct the system what outputs is related to each specific input value. </a:t>
            </a:r>
          </a:p>
          <a:p>
            <a:pPr marL="342900" indent="-342900">
              <a:lnSpc>
                <a:spcPct val="150000"/>
              </a:lnSpc>
              <a:buFont typeface="Arial" panose="020B0604020202020204" pitchFamily="34" charset="0"/>
              <a:buChar char="•"/>
            </a:pPr>
            <a:r>
              <a:rPr lang="en-US" dirty="0"/>
              <a:t>The trained model is then presented with input data. This is the data that has been labelled, but the labelled has not been revealed to the algorithm. </a:t>
            </a:r>
          </a:p>
          <a:p>
            <a:endParaRPr lang="en-US" dirty="0"/>
          </a:p>
          <a:p>
            <a:r>
              <a:rPr lang="en-US" dirty="0"/>
              <a:t>The aim of the testing data is to measured how accurate the algorithm will perform on unlabeled data</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11</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68096" y="460248"/>
            <a:ext cx="10671048" cy="768096"/>
          </a:xfrm>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Unsupervised learning</a:t>
            </a: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12</a:t>
            </a:fld>
            <a:endParaRPr lang="en-US" dirty="0"/>
          </a:p>
        </p:txBody>
      </p:sp>
      <p:sp>
        <p:nvSpPr>
          <p:cNvPr id="4" name="Content Placeholder 3">
            <a:extLst>
              <a:ext uri="{FF2B5EF4-FFF2-40B4-BE49-F238E27FC236}">
                <a16:creationId xmlns:a16="http://schemas.microsoft.com/office/drawing/2014/main" id="{40FD86A7-F38C-96D6-CE92-012EDB10F6DB}"/>
              </a:ext>
            </a:extLst>
          </p:cNvPr>
          <p:cNvSpPr>
            <a:spLocks noGrp="1"/>
          </p:cNvSpPr>
          <p:nvPr>
            <p:ph sz="half" idx="1"/>
          </p:nvPr>
        </p:nvSpPr>
        <p:spPr>
          <a:xfrm>
            <a:off x="755904" y="1375156"/>
            <a:ext cx="9912096" cy="4107688"/>
          </a:xfrm>
        </p:spPr>
        <p:txBody>
          <a:bodyPr/>
          <a:lstStyle/>
          <a:p>
            <a:pPr marL="0" indent="0">
              <a:lnSpc>
                <a:spcPct val="150000"/>
              </a:lnSpc>
              <a:buNone/>
            </a:pPr>
            <a:r>
              <a:rPr lang="en-US" sz="1800" dirty="0">
                <a:solidFill>
                  <a:srgbClr val="000000"/>
                </a:solidFill>
                <a:effectLst/>
                <a:latin typeface="Bookman Old Style" panose="02050604050505020204" pitchFamily="18" charset="0"/>
                <a:ea typeface="Calibri" panose="020F0502020204030204" pitchFamily="34" charset="0"/>
                <a:cs typeface="OfficinaSansStd-Book"/>
              </a:rPr>
              <a:t>Unsupervised learning is a type of machine learning in which models are trained using unlabeled dataset and are allowed to act on that data without any supervision</a:t>
            </a:r>
          </a:p>
          <a:p>
            <a:pPr marL="0" indent="0">
              <a:lnSpc>
                <a:spcPct val="150000"/>
              </a:lnSpc>
              <a:buNone/>
            </a:pPr>
            <a:r>
              <a:rPr lang="en-US" sz="1800" dirty="0">
                <a:solidFill>
                  <a:srgbClr val="000000"/>
                </a:solidFill>
                <a:effectLst/>
                <a:latin typeface="Bookman Old Style" panose="02050604050505020204" pitchFamily="18" charset="0"/>
                <a:ea typeface="Calibri" panose="020F0502020204030204" pitchFamily="34" charset="0"/>
                <a:cs typeface="OfficinaSansStd-Book"/>
              </a:rPr>
              <a:t>The model itself find the hidden patterns and insights from the given data. </a:t>
            </a:r>
          </a:p>
          <a:p>
            <a:pPr marL="0" indent="0">
              <a:lnSpc>
                <a:spcPct val="150000"/>
              </a:lnSpc>
              <a:buNone/>
            </a:pPr>
            <a:r>
              <a:rPr lang="en-US" sz="1800" dirty="0">
                <a:solidFill>
                  <a:srgbClr val="000000"/>
                </a:solidFill>
                <a:effectLst/>
                <a:latin typeface="Bookman Old Style" panose="02050604050505020204" pitchFamily="18" charset="0"/>
                <a:ea typeface="Calibri" panose="020F0502020204030204" pitchFamily="34" charset="0"/>
                <a:cs typeface="OfficinaSansStd-Book"/>
              </a:rPr>
              <a:t>It can be compared to learning which takes place in the human brain while learning new things. </a:t>
            </a:r>
          </a:p>
          <a:p>
            <a:pPr marL="0" indent="0">
              <a:lnSpc>
                <a:spcPct val="150000"/>
              </a:lnSpc>
              <a:buNone/>
            </a:pPr>
            <a:endParaRPr lang="en-US" dirty="0">
              <a:solidFill>
                <a:srgbClr val="000000"/>
              </a:solidFill>
              <a:latin typeface="Bookman Old Style" panose="02050604050505020204" pitchFamily="18" charset="0"/>
              <a:ea typeface="Calibri" panose="020F0502020204030204" pitchFamily="34" charset="0"/>
              <a:cs typeface="Segoe UI" panose="020B0502040204020203" pitchFamily="34" charset="0"/>
            </a:endParaRPr>
          </a:p>
          <a:p>
            <a:pPr marL="0" indent="0">
              <a:lnSpc>
                <a:spcPct val="150000"/>
              </a:lnSpc>
              <a:buNone/>
            </a:pPr>
            <a:r>
              <a:rPr lang="en-US" sz="1800" dirty="0">
                <a:solidFill>
                  <a:srgbClr val="000000"/>
                </a:solidFill>
                <a:effectLst/>
                <a:latin typeface="Bookman Old Style" panose="02050604050505020204" pitchFamily="18" charset="0"/>
                <a:ea typeface="Times New Roman" panose="02020603050405020304" pitchFamily="18" charset="0"/>
                <a:cs typeface="Segoe UI" panose="020B0502040204020203" pitchFamily="34" charset="0"/>
              </a:rPr>
              <a:t>Unsupervised machine learning is further categorized into two types</a:t>
            </a:r>
            <a:r>
              <a:rPr lang="en-US"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Courier New" panose="02070309020205020404" pitchFamily="49" charset="0"/>
              <a:buChar char="o"/>
              <a:tabLst>
                <a:tab pos="457200" algn="l"/>
              </a:tabLst>
            </a:pPr>
            <a:r>
              <a:rPr lang="en-US" sz="1800" b="1" dirty="0">
                <a:solidFill>
                  <a:srgbClr val="000000"/>
                </a:solidFill>
                <a:effectLst/>
                <a:latin typeface="Bookman Old Style" panose="02050604050505020204" pitchFamily="18" charset="0"/>
                <a:ea typeface="Times New Roman" panose="02020603050405020304" pitchFamily="18" charset="0"/>
                <a:cs typeface="Segoe UI" panose="020B0502040204020203" pitchFamily="34" charset="0"/>
              </a:rPr>
              <a:t>Clustering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Courier New" panose="02070309020205020404" pitchFamily="49" charset="0"/>
              <a:buChar char="o"/>
              <a:tabLst>
                <a:tab pos="457200" algn="l"/>
              </a:tabLst>
            </a:pPr>
            <a:r>
              <a:rPr lang="en-US" sz="1800" b="1" dirty="0">
                <a:solidFill>
                  <a:srgbClr val="000000"/>
                </a:solidFill>
                <a:effectLst/>
                <a:latin typeface="Bookman Old Style" panose="02050604050505020204" pitchFamily="18" charset="0"/>
                <a:ea typeface="Times New Roman" panose="02020603050405020304" pitchFamily="18" charset="0"/>
                <a:cs typeface="Segoe UI" panose="020B0502040204020203" pitchFamily="34" charset="0"/>
              </a:rPr>
              <a:t>Association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buNone/>
            </a:pPr>
            <a:endParaRPr lang="en-US" sz="1800" dirty="0">
              <a:solidFill>
                <a:srgbClr val="000000"/>
              </a:solidFill>
              <a:effectLst/>
              <a:latin typeface="Bookman Old Style" panose="02050604050505020204" pitchFamily="18" charset="0"/>
              <a:ea typeface="Calibri" panose="020F0502020204030204" pitchFamily="34" charset="0"/>
              <a:cs typeface="OfficinaSansStd-Book"/>
            </a:endParaRPr>
          </a:p>
          <a:p>
            <a:pPr marL="0" indent="0">
              <a:lnSpc>
                <a:spcPct val="150000"/>
              </a:lnSpc>
              <a:buNone/>
            </a:pPr>
            <a:endParaRPr lang="en-US" dirty="0"/>
          </a:p>
        </p:txBody>
      </p:sp>
    </p:spTree>
    <p:extLst>
      <p:ext uri="{BB962C8B-B14F-4D97-AF65-F5344CB8AC3E}">
        <p14:creationId xmlns:p14="http://schemas.microsoft.com/office/powerpoint/2010/main" val="1855165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169920" y="269558"/>
            <a:ext cx="7976110" cy="494792"/>
          </a:xfrm>
        </p:spPr>
        <p:txBody>
          <a:bodyPr/>
          <a:lstStyle/>
          <a:p>
            <a:r>
              <a:rPr lang="en-US" dirty="0"/>
              <a:t>What is Clustering?</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a:xfrm>
            <a:off x="2611119" y="1047496"/>
            <a:ext cx="8688851" cy="2157098"/>
          </a:xfrm>
        </p:spPr>
        <p:txBody>
          <a:bodyPr/>
          <a:lstStyle/>
          <a:p>
            <a:pPr marL="342900" indent="-342900">
              <a:lnSpc>
                <a:spcPct val="150000"/>
              </a:lnSpc>
              <a:buFont typeface="Arial" panose="020B0604020202020204" pitchFamily="34" charset="0"/>
              <a:buChar char="•"/>
            </a:pPr>
            <a:r>
              <a:rPr lang="en-US" sz="1800" dirty="0"/>
              <a:t>Clustering is the process of dividing uncategorized data into similar groups or clusters. </a:t>
            </a:r>
          </a:p>
          <a:p>
            <a:pPr marL="342900" indent="-342900">
              <a:lnSpc>
                <a:spcPct val="150000"/>
              </a:lnSpc>
              <a:buFont typeface="Arial" panose="020B0604020202020204" pitchFamily="34" charset="0"/>
              <a:buChar char="•"/>
            </a:pPr>
            <a:r>
              <a:rPr lang="en-US" sz="1800" dirty="0"/>
              <a:t>This process ensures that similar data points are identified and grouped. </a:t>
            </a:r>
          </a:p>
          <a:p>
            <a:pPr marL="342900" indent="-342900">
              <a:lnSpc>
                <a:spcPct val="150000"/>
              </a:lnSpc>
              <a:buFont typeface="Arial" panose="020B0604020202020204" pitchFamily="34" charset="0"/>
              <a:buChar char="•"/>
            </a:pPr>
            <a:r>
              <a:rPr lang="en-US" sz="1800" dirty="0"/>
              <a:t>Clustering algorithms is key in the processing of data and identification of groups (natural clusters)</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13</a:t>
            </a:fld>
            <a:endParaRPr lang="en-US" dirty="0"/>
          </a:p>
        </p:txBody>
      </p:sp>
      <p:pic>
        <p:nvPicPr>
          <p:cNvPr id="5" name="Picture 4" descr="A picture containing fruit, different, nut, colorful&#10;&#10;Description automatically generated">
            <a:extLst>
              <a:ext uri="{FF2B5EF4-FFF2-40B4-BE49-F238E27FC236}">
                <a16:creationId xmlns:a16="http://schemas.microsoft.com/office/drawing/2014/main" id="{DBC7F039-0BC1-3D5D-B952-BA693D4AA96C}"/>
              </a:ext>
            </a:extLst>
          </p:cNvPr>
          <p:cNvPicPr>
            <a:picLocks noChangeAspect="1"/>
          </p:cNvPicPr>
          <p:nvPr/>
        </p:nvPicPr>
        <p:blipFill>
          <a:blip r:embed="rId2"/>
          <a:stretch>
            <a:fillRect/>
          </a:stretch>
        </p:blipFill>
        <p:spPr>
          <a:xfrm>
            <a:off x="5274007" y="3823049"/>
            <a:ext cx="5872023" cy="2938711"/>
          </a:xfrm>
          <a:prstGeom prst="rect">
            <a:avLst/>
          </a:prstGeom>
        </p:spPr>
      </p:pic>
    </p:spTree>
    <p:extLst>
      <p:ext uri="{BB962C8B-B14F-4D97-AF65-F5344CB8AC3E}">
        <p14:creationId xmlns:p14="http://schemas.microsoft.com/office/powerpoint/2010/main" val="3170423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14</a:t>
            </a:fld>
            <a:endParaRPr lang="en-US"/>
          </a:p>
        </p:txBody>
      </p:sp>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885184" y="279844"/>
            <a:ext cx="8165592" cy="1010476"/>
          </a:xfrm>
        </p:spPr>
        <p:txBody>
          <a:bodyPr anchor="t">
            <a:normAutofit/>
          </a:bodyPr>
          <a:lstStyle/>
          <a:p>
            <a:r>
              <a:rPr lang="en-US" sz="3200" dirty="0"/>
              <a:t>Why Clustering is important </a:t>
            </a:r>
          </a:p>
        </p:txBody>
      </p:sp>
      <p:pic>
        <p:nvPicPr>
          <p:cNvPr id="5" name="Picture 4" descr="A picture containing fruit, different, nut, colorful&#10;&#10;Description automatically generated">
            <a:extLst>
              <a:ext uri="{FF2B5EF4-FFF2-40B4-BE49-F238E27FC236}">
                <a16:creationId xmlns:a16="http://schemas.microsoft.com/office/drawing/2014/main" id="{DBC7F039-0BC1-3D5D-B952-BA693D4AA96C}"/>
              </a:ext>
            </a:extLst>
          </p:cNvPr>
          <p:cNvPicPr>
            <a:picLocks noChangeAspect="1"/>
          </p:cNvPicPr>
          <p:nvPr/>
        </p:nvPicPr>
        <p:blipFill>
          <a:blip r:embed="rId2"/>
          <a:stretch>
            <a:fillRect/>
          </a:stretch>
        </p:blipFill>
        <p:spPr>
          <a:xfrm>
            <a:off x="4057904" y="5350548"/>
            <a:ext cx="3741928" cy="1559408"/>
          </a:xfrm>
          <a:prstGeom prst="rect">
            <a:avLst/>
          </a:prstGeom>
          <a:noFill/>
        </p:spPr>
      </p:pic>
      <p:sp>
        <p:nvSpPr>
          <p:cNvPr id="4" name="Text Placeholder 3">
            <a:extLst>
              <a:ext uri="{FF2B5EF4-FFF2-40B4-BE49-F238E27FC236}">
                <a16:creationId xmlns:a16="http://schemas.microsoft.com/office/drawing/2014/main" id="{D2BBD890-6A99-C160-C084-2916E2310718}"/>
              </a:ext>
            </a:extLst>
          </p:cNvPr>
          <p:cNvSpPr>
            <a:spLocks noGrp="1"/>
          </p:cNvSpPr>
          <p:nvPr>
            <p:ph sz="quarter" idx="4"/>
          </p:nvPr>
        </p:nvSpPr>
        <p:spPr>
          <a:xfrm>
            <a:off x="3708400" y="1079284"/>
            <a:ext cx="7924800" cy="4306380"/>
          </a:xfrm>
        </p:spPr>
        <p:txBody>
          <a:bodyPr>
            <a:normAutofit/>
          </a:bodyPr>
          <a:lstStyle/>
          <a:p>
            <a:pPr marL="342900" lvl="0" indent="-342900">
              <a:lnSpc>
                <a:spcPct val="150000"/>
              </a:lnSpc>
              <a:buSzPts val="1000"/>
              <a:buFont typeface="Symbol" panose="05050102010706020507" pitchFamily="18" charset="2"/>
              <a:buChar char=""/>
              <a:tabLst>
                <a:tab pos="457200" algn="l"/>
              </a:tabLst>
            </a:pPr>
            <a:r>
              <a:rPr lang="en-US" sz="1800" dirty="0">
                <a:effectLst/>
                <a:latin typeface="Bookman Old Style" panose="02050604050505020204" pitchFamily="18" charset="0"/>
                <a:ea typeface="Times New Roman" panose="02020603050405020304" pitchFamily="18" charset="0"/>
              </a:rPr>
              <a:t>Attributes of unique entities can be profiled easier. This can subsequently enable users to sort data and analyze specific groups.</a:t>
            </a:r>
          </a:p>
          <a:p>
            <a:pPr marL="342900" lvl="0" indent="-342900">
              <a:lnSpc>
                <a:spcPct val="150000"/>
              </a:lnSpc>
              <a:buSzPts val="1000"/>
              <a:buFont typeface="Symbol" panose="05050102010706020507" pitchFamily="18" charset="2"/>
              <a:buChar char=""/>
              <a:tabLst>
                <a:tab pos="457200" algn="l"/>
              </a:tabLst>
            </a:pPr>
            <a:r>
              <a:rPr lang="en-US" sz="1800" dirty="0">
                <a:effectLst/>
                <a:latin typeface="Bookman Old Style" panose="02050604050505020204" pitchFamily="18" charset="0"/>
                <a:ea typeface="Times New Roman" panose="02020603050405020304" pitchFamily="18" charset="0"/>
              </a:rPr>
              <a:t>Enables businesses to approach customer segments differently based on their attributes and similarities. This helps in maximizing profits.</a:t>
            </a:r>
          </a:p>
          <a:p>
            <a:pPr>
              <a:lnSpc>
                <a:spcPct val="150000"/>
              </a:lnSpc>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It can help in dimensionality reduction if the dataset is comprised of too many variables. Irrelevant clusters can be identified easier and removed from the dataset</a:t>
            </a:r>
            <a:endParaRPr lang="en-US" dirty="0">
              <a:latin typeface="Bookman Old Style" panose="02050604050505020204" pitchFamily="18" charset="0"/>
            </a:endParaRPr>
          </a:p>
        </p:txBody>
      </p:sp>
    </p:spTree>
    <p:extLst>
      <p:ext uri="{BB962C8B-B14F-4D97-AF65-F5344CB8AC3E}">
        <p14:creationId xmlns:p14="http://schemas.microsoft.com/office/powerpoint/2010/main" val="2682798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What is Association?</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15</a:t>
            </a:fld>
            <a:endParaRPr lang="en-US" dirty="0"/>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a:xfrm>
            <a:off x="463798" y="2472178"/>
            <a:ext cx="4970734" cy="1356360"/>
          </a:xfrm>
        </p:spPr>
        <p:txBody>
          <a:bodyPr/>
          <a:lstStyle/>
          <a:p>
            <a:pPr lvl="0" algn="l">
              <a:lnSpc>
                <a:spcPct val="150000"/>
              </a:lnSpc>
            </a:pPr>
            <a:r>
              <a:rPr lang="en-US" sz="1800" dirty="0">
                <a:latin typeface="Bookman Old Style" panose="02050604050505020204" pitchFamily="18" charset="0"/>
              </a:rPr>
              <a:t>This unsupervised learning method finds relationships between the variables in a large dataset. </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a:xfrm>
            <a:off x="540449" y="4187467"/>
            <a:ext cx="5317241" cy="2534556"/>
          </a:xfrm>
        </p:spPr>
        <p:txBody>
          <a:bodyPr/>
          <a:lstStyle/>
          <a:p>
            <a:pPr algn="l">
              <a:lnSpc>
                <a:spcPct val="150000"/>
              </a:lnSpc>
            </a:pPr>
            <a:r>
              <a:rPr lang="en-US" sz="1800" dirty="0">
                <a:latin typeface="Bookman Old Style" panose="02050604050505020204" pitchFamily="18" charset="0"/>
              </a:rPr>
              <a:t>It determines the set of items that occurs together in the dataset. Association rule makes marketing strategy more effective</a:t>
            </a:r>
          </a:p>
          <a:p>
            <a:pPr algn="l">
              <a:lnSpc>
                <a:spcPct val="150000"/>
              </a:lnSpc>
            </a:pPr>
            <a:r>
              <a:rPr lang="en-US" sz="1800" dirty="0">
                <a:latin typeface="Bookman Old Style" panose="02050604050505020204" pitchFamily="18" charset="0"/>
              </a:rPr>
              <a:t>A typical example of Association rule is Market Basket Analysis.</a:t>
            </a:r>
          </a:p>
        </p:txBody>
      </p:sp>
      <p:pic>
        <p:nvPicPr>
          <p:cNvPr id="20" name="Picture 19" descr="A picture containing diagram&#10;&#10;Description automatically generated">
            <a:extLst>
              <a:ext uri="{FF2B5EF4-FFF2-40B4-BE49-F238E27FC236}">
                <a16:creationId xmlns:a16="http://schemas.microsoft.com/office/drawing/2014/main" id="{B2C5B219-2CD4-4A89-6E4C-B3E39177C85D}"/>
              </a:ext>
            </a:extLst>
          </p:cNvPr>
          <p:cNvPicPr>
            <a:picLocks noChangeAspect="1"/>
          </p:cNvPicPr>
          <p:nvPr/>
        </p:nvPicPr>
        <p:blipFill>
          <a:blip r:embed="rId2"/>
          <a:stretch>
            <a:fillRect/>
          </a:stretch>
        </p:blipFill>
        <p:spPr>
          <a:xfrm>
            <a:off x="6411504" y="2837059"/>
            <a:ext cx="5201376" cy="30865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02887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767328" y="330036"/>
            <a:ext cx="8165592" cy="1087120"/>
          </a:xfrm>
        </p:spPr>
        <p:txBody>
          <a:bodyPr/>
          <a:lstStyle/>
          <a:p>
            <a:pPr algn="ctr"/>
            <a:r>
              <a:rPr lang="en-US" sz="2800" dirty="0"/>
              <a:t>Advantages/Disadvantage of Unsupervised Learning</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16</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a:xfrm>
            <a:off x="3692414" y="1658366"/>
            <a:ext cx="3822192" cy="411480"/>
          </a:xfrm>
        </p:spPr>
        <p:txBody>
          <a:bodyPr/>
          <a:lstStyle/>
          <a:p>
            <a:pPr algn="just">
              <a:lnSpc>
                <a:spcPts val="1560"/>
              </a:lnSpc>
              <a:spcAft>
                <a:spcPts val="800"/>
              </a:spcAft>
            </a:pPr>
            <a:r>
              <a:rPr lang="en-US" sz="1800" dirty="0">
                <a:solidFill>
                  <a:srgbClr val="000000"/>
                </a:solidFill>
                <a:effectLst/>
                <a:latin typeface="Bookman Old Style" panose="02050604050505020204" pitchFamily="18" charset="0"/>
                <a:ea typeface="Calibri" panose="020F0502020204030204" pitchFamily="34" charset="0"/>
                <a:cs typeface="OfficinaSansStd-Book"/>
              </a:rPr>
              <a:t>advantages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a:xfrm>
            <a:off x="3576441" y="2143252"/>
            <a:ext cx="3822192" cy="2571496"/>
          </a:xfrm>
        </p:spPr>
        <p:txBody>
          <a:bodyPr/>
          <a:lstStyle/>
          <a:p>
            <a:pPr marL="342900" lvl="0" indent="-342900" algn="just">
              <a:lnSpc>
                <a:spcPct val="150000"/>
              </a:lnSpc>
              <a:buSzPts val="1000"/>
              <a:buFont typeface="Courier New" panose="02070309020205020404" pitchFamily="49" charset="0"/>
              <a:buChar char="o"/>
              <a:tabLst>
                <a:tab pos="457200" algn="l"/>
              </a:tabLst>
            </a:pPr>
            <a:r>
              <a:rPr lang="en-US" sz="1800" dirty="0">
                <a:solidFill>
                  <a:srgbClr val="000000"/>
                </a:solidFill>
                <a:effectLst/>
                <a:latin typeface="Bookman Old Style" panose="02050604050505020204" pitchFamily="18" charset="0"/>
                <a:ea typeface="Calibri" panose="020F0502020204030204" pitchFamily="34" charset="0"/>
                <a:cs typeface="OfficinaSansStd-Book"/>
              </a:rPr>
              <a:t>Used for more complex tasks there is no labeled input data.</a:t>
            </a:r>
            <a:endParaRPr lang="en-US" sz="1800" dirty="0">
              <a:effectLst/>
              <a:latin typeface="Bookman Old Style" panose="020506040505050202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Courier New" panose="02070309020205020404" pitchFamily="49" charset="0"/>
              <a:buChar char="o"/>
              <a:tabLst>
                <a:tab pos="457200" algn="l"/>
              </a:tabLst>
            </a:pPr>
            <a:r>
              <a:rPr lang="en-US" sz="1800" dirty="0">
                <a:solidFill>
                  <a:srgbClr val="000000"/>
                </a:solidFill>
                <a:effectLst/>
                <a:latin typeface="Bookman Old Style" panose="02050604050505020204" pitchFamily="18" charset="0"/>
                <a:ea typeface="Calibri" panose="020F0502020204030204" pitchFamily="34" charset="0"/>
                <a:cs typeface="OfficinaSansStd-Book"/>
              </a:rPr>
              <a:t>Preferable as it is easy to get unlabeled data in comparison to labeled data.</a:t>
            </a:r>
            <a:endParaRPr lang="en-US" sz="1800" dirty="0">
              <a:effectLst/>
              <a:latin typeface="Bookman Old Style" panose="02050604050505020204" pitchFamily="18" charset="0"/>
              <a:ea typeface="Calibri" panose="020F0502020204030204" pitchFamily="34" charset="0"/>
              <a:cs typeface="Times New Roman" panose="02020603050405020304" pitchFamily="18" charset="0"/>
            </a:endParaRPr>
          </a:p>
          <a:p>
            <a:endParaRPr lang="en-US" dirty="0"/>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a:xfrm>
            <a:off x="8110728" y="1713559"/>
            <a:ext cx="3822192" cy="411480"/>
          </a:xfrm>
        </p:spPr>
        <p:txBody>
          <a:bodyPr/>
          <a:lstStyle/>
          <a:p>
            <a:pPr algn="just">
              <a:lnSpc>
                <a:spcPts val="1560"/>
              </a:lnSpc>
              <a:spcAft>
                <a:spcPts val="800"/>
              </a:spcAft>
            </a:pPr>
            <a:r>
              <a:rPr lang="en-US" sz="1800" dirty="0">
                <a:solidFill>
                  <a:srgbClr val="000000"/>
                </a:solidFill>
                <a:effectLst/>
                <a:latin typeface="Bookman Old Style" panose="02050604050505020204" pitchFamily="18" charset="0"/>
                <a:ea typeface="Calibri" panose="020F0502020204030204" pitchFamily="34" charset="0"/>
                <a:cs typeface="OfficinaSansStd-Book"/>
              </a:rPr>
              <a:t>Disadvantages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a:xfrm>
            <a:off x="7779745" y="2178771"/>
            <a:ext cx="4021328" cy="3797808"/>
          </a:xfrm>
        </p:spPr>
        <p:txBody>
          <a:bodyPr/>
          <a:lstStyle/>
          <a:p>
            <a:pPr marL="342900" lvl="0" indent="-342900">
              <a:lnSpc>
                <a:spcPct val="150000"/>
              </a:lnSpc>
              <a:spcBef>
                <a:spcPts val="300"/>
              </a:spcBef>
              <a:spcAft>
                <a:spcPts val="800"/>
              </a:spcAft>
              <a:buSzPts val="1000"/>
              <a:buFont typeface="Courier New" panose="02070309020205020404" pitchFamily="49" charset="0"/>
              <a:buChar char="o"/>
              <a:tabLst>
                <a:tab pos="457200" algn="l"/>
              </a:tabLst>
            </a:pPr>
            <a:r>
              <a:rPr lang="en-US" sz="1800" dirty="0">
                <a:solidFill>
                  <a:srgbClr val="000000"/>
                </a:solidFill>
                <a:effectLst/>
                <a:latin typeface="Bookman Old Style" panose="02050604050505020204" pitchFamily="18" charset="0"/>
                <a:ea typeface="Calibri" panose="020F0502020204030204" pitchFamily="34" charset="0"/>
                <a:cs typeface="OfficinaSansStd-Book"/>
              </a:rPr>
              <a:t>It is more difficult to learn because it does not have corresponding output.</a:t>
            </a:r>
            <a:endParaRPr lang="en-US" sz="1800" dirty="0">
              <a:solidFill>
                <a:srgbClr val="000000"/>
              </a:solidFill>
              <a:effectLst/>
              <a:latin typeface="Bookman Old Style" panose="02050604050505020204" pitchFamily="18" charset="0"/>
              <a:ea typeface="Calibri" panose="020F0502020204030204" pitchFamily="34" charset="0"/>
              <a:cs typeface="Times New Roman" panose="02020603050405020304" pitchFamily="18" charset="0"/>
            </a:endParaRPr>
          </a:p>
          <a:p>
            <a:pPr marL="342900" lvl="0" indent="-342900">
              <a:lnSpc>
                <a:spcPct val="150000"/>
              </a:lnSpc>
              <a:spcBef>
                <a:spcPts val="300"/>
              </a:spcBef>
              <a:spcAft>
                <a:spcPts val="800"/>
              </a:spcAft>
              <a:buSzPts val="1000"/>
              <a:buFont typeface="Courier New" panose="02070309020205020404" pitchFamily="49" charset="0"/>
              <a:buChar char="o"/>
              <a:tabLst>
                <a:tab pos="457200" algn="l"/>
              </a:tabLst>
            </a:pPr>
            <a:r>
              <a:rPr lang="en-US" sz="1800" dirty="0">
                <a:solidFill>
                  <a:srgbClr val="000000"/>
                </a:solidFill>
                <a:effectLst/>
                <a:latin typeface="Bookman Old Style" panose="02050604050505020204" pitchFamily="18" charset="0"/>
                <a:ea typeface="Calibri" panose="020F0502020204030204" pitchFamily="34" charset="0"/>
                <a:cs typeface="OfficinaSansStd-Book"/>
              </a:rPr>
              <a:t>The result might be less accurate as input data is not labeled</a:t>
            </a:r>
          </a:p>
          <a:p>
            <a:pPr marL="342900" lvl="0" indent="-342900">
              <a:lnSpc>
                <a:spcPct val="150000"/>
              </a:lnSpc>
              <a:spcBef>
                <a:spcPts val="300"/>
              </a:spcBef>
              <a:spcAft>
                <a:spcPts val="800"/>
              </a:spcAft>
              <a:buSzPts val="1000"/>
              <a:buFont typeface="Courier New" panose="02070309020205020404" pitchFamily="49" charset="0"/>
              <a:buChar char="o"/>
              <a:tabLst>
                <a:tab pos="457200" algn="l"/>
              </a:tabLst>
            </a:pPr>
            <a:r>
              <a:rPr lang="en-US" sz="1800" dirty="0">
                <a:solidFill>
                  <a:srgbClr val="000000"/>
                </a:solidFill>
                <a:effectLst/>
                <a:latin typeface="Bookman Old Style" panose="02050604050505020204" pitchFamily="18" charset="0"/>
                <a:ea typeface="Calibri" panose="020F0502020204030204" pitchFamily="34" charset="0"/>
                <a:cs typeface="OfficinaSansStd-Book"/>
              </a:rPr>
              <a:t>algorithms do not know the exact output in advance.</a:t>
            </a:r>
            <a:endParaRPr lang="en-US" sz="1800" dirty="0">
              <a:solidFill>
                <a:srgbClr val="000000"/>
              </a:solidFill>
              <a:effectLst/>
              <a:latin typeface="Bookman Old Style" panose="020506040505050202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70280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812800" y="106814"/>
            <a:ext cx="10671048" cy="768096"/>
          </a:xfrm>
        </p:spPr>
        <p:txBody>
          <a:bodyPr/>
          <a:lstStyle/>
          <a:p>
            <a:r>
              <a:rPr lang="en-US" dirty="0"/>
              <a:t>Comparison</a:t>
            </a:r>
            <a:br>
              <a:rPr lang="en-US" dirty="0"/>
            </a:br>
            <a:endParaRPr lang="en-US" dirty="0"/>
          </a:p>
        </p:txBody>
      </p:sp>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17</a:t>
            </a:fld>
            <a:endParaRPr lang="en-US" dirty="0"/>
          </a:p>
        </p:txBody>
      </p:sp>
      <p:graphicFrame>
        <p:nvGraphicFramePr>
          <p:cNvPr id="59" name="Table 58">
            <a:extLst>
              <a:ext uri="{FF2B5EF4-FFF2-40B4-BE49-F238E27FC236}">
                <a16:creationId xmlns:a16="http://schemas.microsoft.com/office/drawing/2014/main" id="{7FFABE10-64F5-2320-20CF-A8D42CE4EFAC}"/>
              </a:ext>
            </a:extLst>
          </p:cNvPr>
          <p:cNvGraphicFramePr>
            <a:graphicFrameLocks noGrp="1"/>
          </p:cNvGraphicFramePr>
          <p:nvPr>
            <p:extLst>
              <p:ext uri="{D42A27DB-BD31-4B8C-83A1-F6EECF244321}">
                <p14:modId xmlns:p14="http://schemas.microsoft.com/office/powerpoint/2010/main" val="2886304401"/>
              </p:ext>
            </p:extLst>
          </p:nvPr>
        </p:nvGraphicFramePr>
        <p:xfrm>
          <a:off x="701040" y="903224"/>
          <a:ext cx="10861040" cy="5579815"/>
        </p:xfrm>
        <a:graphic>
          <a:graphicData uri="http://schemas.openxmlformats.org/drawingml/2006/table">
            <a:tbl>
              <a:tblPr firstRow="1" firstCol="1" bandRow="1">
                <a:tableStyleId>{E8B1032C-EA38-4F05-BA0D-38AFFFC7BED3}</a:tableStyleId>
              </a:tblPr>
              <a:tblGrid>
                <a:gridCol w="5323931">
                  <a:extLst>
                    <a:ext uri="{9D8B030D-6E8A-4147-A177-3AD203B41FA5}">
                      <a16:colId xmlns:a16="http://schemas.microsoft.com/office/drawing/2014/main" val="207755352"/>
                    </a:ext>
                  </a:extLst>
                </a:gridCol>
                <a:gridCol w="5537109">
                  <a:extLst>
                    <a:ext uri="{9D8B030D-6E8A-4147-A177-3AD203B41FA5}">
                      <a16:colId xmlns:a16="http://schemas.microsoft.com/office/drawing/2014/main" val="887418528"/>
                    </a:ext>
                  </a:extLst>
                </a:gridCol>
              </a:tblGrid>
              <a:tr h="109387">
                <a:tc>
                  <a:txBody>
                    <a:bodyPr/>
                    <a:lstStyle/>
                    <a:p>
                      <a:pPr>
                        <a:lnSpc>
                          <a:spcPct val="107000"/>
                        </a:lnSpc>
                        <a:spcAft>
                          <a:spcPts val="800"/>
                        </a:spcAft>
                      </a:pPr>
                      <a:r>
                        <a:rPr lang="en-US" sz="1600" b="0" dirty="0">
                          <a:effectLst/>
                        </a:rPr>
                        <a:t>Supervised Learning</a:t>
                      </a:r>
                      <a:endParaRPr lang="en-US" sz="1600" b="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dirty="0">
                          <a:effectLst/>
                        </a:rPr>
                        <a:t>Unsupervised Learning</a:t>
                      </a:r>
                      <a:endParaRPr lang="en-US" sz="16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6071807"/>
                  </a:ext>
                </a:extLst>
              </a:tr>
              <a:tr h="344005">
                <a:tc>
                  <a:txBody>
                    <a:bodyPr/>
                    <a:lstStyle/>
                    <a:p>
                      <a:pPr algn="just">
                        <a:lnSpc>
                          <a:spcPct val="107000"/>
                        </a:lnSpc>
                        <a:spcAft>
                          <a:spcPts val="800"/>
                        </a:spcAft>
                      </a:pPr>
                      <a:r>
                        <a:rPr lang="en-US" sz="1600" b="0" dirty="0">
                          <a:effectLst/>
                        </a:rPr>
                        <a:t>trained using labeled data.</a:t>
                      </a:r>
                      <a:endParaRPr lang="en-US" sz="1600" b="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600" dirty="0">
                          <a:effectLst/>
                        </a:rPr>
                        <a:t>trained using unlabeled data.</a:t>
                      </a:r>
                      <a:endParaRPr lang="en-US" sz="16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41296738"/>
                  </a:ext>
                </a:extLst>
              </a:tr>
              <a:tr h="404672">
                <a:tc>
                  <a:txBody>
                    <a:bodyPr/>
                    <a:lstStyle/>
                    <a:p>
                      <a:pPr algn="just">
                        <a:lnSpc>
                          <a:spcPct val="107000"/>
                        </a:lnSpc>
                        <a:spcAft>
                          <a:spcPts val="800"/>
                        </a:spcAft>
                      </a:pPr>
                      <a:r>
                        <a:rPr lang="en-US" sz="1600" b="0" dirty="0">
                          <a:effectLst/>
                        </a:rPr>
                        <a:t>takes direct feedback to check if it is predicting correct output or not.</a:t>
                      </a:r>
                      <a:endParaRPr lang="en-US" sz="1600" b="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600" dirty="0">
                          <a:effectLst/>
                        </a:rPr>
                        <a:t>does not take any feedback.</a:t>
                      </a:r>
                      <a:endParaRPr lang="en-US" sz="16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30099833"/>
                  </a:ext>
                </a:extLst>
              </a:tr>
              <a:tr h="335277">
                <a:tc>
                  <a:txBody>
                    <a:bodyPr/>
                    <a:lstStyle/>
                    <a:p>
                      <a:pPr algn="just">
                        <a:lnSpc>
                          <a:spcPct val="107000"/>
                        </a:lnSpc>
                        <a:spcAft>
                          <a:spcPts val="800"/>
                        </a:spcAft>
                      </a:pPr>
                      <a:r>
                        <a:rPr lang="en-US" sz="1600" b="0" dirty="0">
                          <a:effectLst/>
                        </a:rPr>
                        <a:t>predicts the output.</a:t>
                      </a:r>
                      <a:endParaRPr lang="en-US" sz="1600" b="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600" dirty="0">
                          <a:effectLst/>
                        </a:rPr>
                        <a:t>finds the hidden patterns in data.</a:t>
                      </a:r>
                      <a:endParaRPr lang="en-US" sz="16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86884432"/>
                  </a:ext>
                </a:extLst>
              </a:tr>
              <a:tr h="404672">
                <a:tc>
                  <a:txBody>
                    <a:bodyPr/>
                    <a:lstStyle/>
                    <a:p>
                      <a:pPr algn="just">
                        <a:lnSpc>
                          <a:spcPct val="107000"/>
                        </a:lnSpc>
                        <a:spcAft>
                          <a:spcPts val="800"/>
                        </a:spcAft>
                      </a:pPr>
                      <a:r>
                        <a:rPr lang="en-US" sz="1600" b="0" dirty="0">
                          <a:effectLst/>
                        </a:rPr>
                        <a:t>input data is provided to the model along with the output.</a:t>
                      </a:r>
                      <a:endParaRPr lang="en-US" sz="1600" b="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600" dirty="0">
                          <a:effectLst/>
                        </a:rPr>
                        <a:t>only input data is provided to the model.</a:t>
                      </a:r>
                      <a:endParaRPr lang="en-US" sz="16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8368766"/>
                  </a:ext>
                </a:extLst>
              </a:tr>
              <a:tr h="404672">
                <a:tc>
                  <a:txBody>
                    <a:bodyPr/>
                    <a:lstStyle/>
                    <a:p>
                      <a:pPr algn="just">
                        <a:lnSpc>
                          <a:spcPct val="107000"/>
                        </a:lnSpc>
                        <a:spcAft>
                          <a:spcPts val="800"/>
                        </a:spcAft>
                      </a:pPr>
                      <a:r>
                        <a:rPr lang="en-US" sz="1600" b="0" dirty="0">
                          <a:effectLst/>
                        </a:rPr>
                        <a:t>train the model so that it can predict the output when it is given new data.</a:t>
                      </a:r>
                      <a:endParaRPr lang="en-US" sz="1600" b="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600" dirty="0">
                          <a:effectLst/>
                        </a:rPr>
                        <a:t>It finds the hidden patterns and useful insights from the unknown dataset.</a:t>
                      </a:r>
                      <a:endParaRPr lang="en-US" sz="16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59188936"/>
                  </a:ext>
                </a:extLst>
              </a:tr>
              <a:tr h="375241">
                <a:tc>
                  <a:txBody>
                    <a:bodyPr/>
                    <a:lstStyle/>
                    <a:p>
                      <a:pPr algn="just">
                        <a:lnSpc>
                          <a:spcPct val="107000"/>
                        </a:lnSpc>
                        <a:spcAft>
                          <a:spcPts val="800"/>
                        </a:spcAft>
                      </a:pPr>
                      <a:r>
                        <a:rPr lang="en-US" sz="1600" b="0" dirty="0">
                          <a:effectLst/>
                        </a:rPr>
                        <a:t>needs supervision to train the model.</a:t>
                      </a:r>
                      <a:endParaRPr lang="en-US" sz="1600" b="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600" dirty="0">
                          <a:effectLst/>
                        </a:rPr>
                        <a:t>does not need any supervision to train the model.</a:t>
                      </a:r>
                      <a:endParaRPr lang="en-US" sz="16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2009979"/>
                  </a:ext>
                </a:extLst>
              </a:tr>
              <a:tr h="404672">
                <a:tc>
                  <a:txBody>
                    <a:bodyPr/>
                    <a:lstStyle/>
                    <a:p>
                      <a:pPr algn="just">
                        <a:lnSpc>
                          <a:spcPct val="107000"/>
                        </a:lnSpc>
                        <a:spcAft>
                          <a:spcPts val="800"/>
                        </a:spcAft>
                      </a:pPr>
                      <a:r>
                        <a:rPr lang="en-US" sz="1600" b="0" dirty="0">
                          <a:effectLst/>
                        </a:rPr>
                        <a:t>Categorized into Classification and regression problems</a:t>
                      </a:r>
                      <a:endParaRPr lang="en-US" sz="1600" b="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600" dirty="0" err="1">
                          <a:effectLst/>
                        </a:rPr>
                        <a:t>Cateogorized</a:t>
                      </a:r>
                      <a:r>
                        <a:rPr lang="en-US" sz="1600" dirty="0">
                          <a:effectLst/>
                        </a:rPr>
                        <a:t> into Clustering and association problems</a:t>
                      </a:r>
                      <a:endParaRPr lang="en-US" sz="16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0150478"/>
                  </a:ext>
                </a:extLst>
              </a:tr>
              <a:tr h="404672">
                <a:tc>
                  <a:txBody>
                    <a:bodyPr/>
                    <a:lstStyle/>
                    <a:p>
                      <a:pPr algn="just">
                        <a:lnSpc>
                          <a:spcPct val="107000"/>
                        </a:lnSpc>
                        <a:spcAft>
                          <a:spcPts val="800"/>
                        </a:spcAft>
                      </a:pPr>
                      <a:r>
                        <a:rPr lang="en-US" sz="1600" b="0" dirty="0">
                          <a:effectLst/>
                        </a:rPr>
                        <a:t>the input is known as well as corresponding outputs.</a:t>
                      </a:r>
                      <a:endParaRPr lang="en-US" sz="1600" b="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600" dirty="0">
                          <a:effectLst/>
                        </a:rPr>
                        <a:t>used for those cases where we have only input data and no corresponding output data.</a:t>
                      </a:r>
                      <a:endParaRPr lang="en-US" sz="16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87895961"/>
                  </a:ext>
                </a:extLst>
              </a:tr>
              <a:tr h="344005">
                <a:tc>
                  <a:txBody>
                    <a:bodyPr/>
                    <a:lstStyle/>
                    <a:p>
                      <a:pPr algn="just">
                        <a:lnSpc>
                          <a:spcPct val="107000"/>
                        </a:lnSpc>
                        <a:spcAft>
                          <a:spcPts val="800"/>
                        </a:spcAft>
                      </a:pPr>
                      <a:r>
                        <a:rPr lang="en-US" sz="1600" b="0" dirty="0">
                          <a:effectLst/>
                        </a:rPr>
                        <a:t>produces an accurate result.</a:t>
                      </a:r>
                      <a:endParaRPr lang="en-US" sz="1600" b="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600" dirty="0">
                          <a:effectLst/>
                        </a:rPr>
                        <a:t>may give less accurate result</a:t>
                      </a:r>
                      <a:endParaRPr lang="en-US" sz="16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86670424"/>
                  </a:ext>
                </a:extLst>
              </a:tr>
              <a:tr h="613068">
                <a:tc>
                  <a:txBody>
                    <a:bodyPr/>
                    <a:lstStyle/>
                    <a:p>
                      <a:pPr algn="just">
                        <a:lnSpc>
                          <a:spcPct val="107000"/>
                        </a:lnSpc>
                        <a:spcAft>
                          <a:spcPts val="800"/>
                        </a:spcAft>
                      </a:pPr>
                      <a:r>
                        <a:rPr lang="en-US" sz="1600" b="0" dirty="0">
                          <a:effectLst/>
                        </a:rPr>
                        <a:t>is not close to true Artificial intelligence as in this, we first train the model for each data, and then only it can predict the correct output.</a:t>
                      </a:r>
                      <a:endParaRPr lang="en-US" sz="1600" b="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600" dirty="0">
                          <a:effectLst/>
                        </a:rPr>
                        <a:t>closer to the true Artificial Intelligence as it learns similarly as a child learns daily routine things by his experiences.</a:t>
                      </a:r>
                      <a:endParaRPr lang="en-US" sz="16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1180506"/>
                  </a:ext>
                </a:extLst>
              </a:tr>
              <a:tr h="821464">
                <a:tc>
                  <a:txBody>
                    <a:bodyPr/>
                    <a:lstStyle/>
                    <a:p>
                      <a:pPr algn="just">
                        <a:lnSpc>
                          <a:spcPct val="107000"/>
                        </a:lnSpc>
                        <a:spcAft>
                          <a:spcPts val="800"/>
                        </a:spcAft>
                      </a:pPr>
                      <a:r>
                        <a:rPr lang="en-US" sz="1600" b="0" dirty="0">
                          <a:effectLst/>
                        </a:rPr>
                        <a:t>It includes various algorithms such as Linear Regression, Logistic Regression, Support Vector Machine, Multi-class Classification, Decision tree, Bayesian Logic, etc.</a:t>
                      </a:r>
                      <a:endParaRPr lang="en-US" sz="1600" b="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600" dirty="0">
                          <a:effectLst/>
                        </a:rPr>
                        <a:t>It includes various algorithms such as Clustering, KNN, and </a:t>
                      </a:r>
                      <a:r>
                        <a:rPr lang="en-US" sz="1600" dirty="0" err="1">
                          <a:effectLst/>
                        </a:rPr>
                        <a:t>Apriori</a:t>
                      </a:r>
                      <a:r>
                        <a:rPr lang="en-US" sz="1600" dirty="0">
                          <a:effectLst/>
                        </a:rPr>
                        <a:t> algorithm.</a:t>
                      </a:r>
                      <a:endParaRPr lang="en-US" sz="16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0044336"/>
                  </a:ext>
                </a:extLst>
              </a:tr>
            </a:tbl>
          </a:graphicData>
        </a:graphic>
      </p:graphicFrame>
    </p:spTree>
    <p:extLst>
      <p:ext uri="{BB962C8B-B14F-4D97-AF65-F5344CB8AC3E}">
        <p14:creationId xmlns:p14="http://schemas.microsoft.com/office/powerpoint/2010/main" val="2452269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403092" y="1984248"/>
            <a:ext cx="6563868" cy="1225296"/>
          </a:xfrm>
        </p:spPr>
        <p:txBody>
          <a:bodyPr/>
          <a:lstStyle/>
          <a:p>
            <a:r>
              <a:rPr lang="en-US" dirty="0"/>
              <a:t>Reinforcement learning</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Machine Learning</a:t>
            </a:r>
          </a:p>
          <a:p>
            <a:endParaRPr lang="en-US" dirty="0"/>
          </a:p>
        </p:txBody>
      </p:sp>
    </p:spTree>
    <p:extLst>
      <p:ext uri="{BB962C8B-B14F-4D97-AF65-F5344CB8AC3E}">
        <p14:creationId xmlns:p14="http://schemas.microsoft.com/office/powerpoint/2010/main" val="1573231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259080" y="453136"/>
            <a:ext cx="9872980" cy="768096"/>
          </a:xfrm>
        </p:spPr>
        <p:txBody>
          <a:bodyPr/>
          <a:lstStyle/>
          <a:p>
            <a:r>
              <a:rPr lang="en-US" dirty="0"/>
              <a:t>Reinforcement learning </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19</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332856" y="1292277"/>
            <a:ext cx="8483600" cy="3749040"/>
          </a:xfrm>
        </p:spPr>
        <p:txBody>
          <a:bodyPr/>
          <a:lstStyle/>
          <a:p>
            <a:pPr>
              <a:lnSpc>
                <a:spcPct val="200000"/>
              </a:lnSpc>
            </a:pPr>
            <a:r>
              <a:rPr lang="en-US" dirty="0">
                <a:latin typeface="Bookman Old Style" panose="02050604050505020204" pitchFamily="18" charset="0"/>
              </a:rPr>
              <a:t>"Reinforcement learning is a type of machine learning method where an intelligent agent (computer program) interacts with the environment and learns to act within that." </a:t>
            </a:r>
          </a:p>
          <a:p>
            <a:pPr>
              <a:lnSpc>
                <a:spcPct val="200000"/>
              </a:lnSpc>
            </a:pPr>
            <a:r>
              <a:rPr lang="en-US" dirty="0">
                <a:latin typeface="Bookman Old Style" panose="02050604050505020204" pitchFamily="18" charset="0"/>
              </a:rPr>
              <a:t>It is a feedback-based </a:t>
            </a:r>
          </a:p>
          <a:p>
            <a:pPr>
              <a:lnSpc>
                <a:spcPct val="200000"/>
              </a:lnSpc>
            </a:pPr>
            <a:r>
              <a:rPr lang="en-US" dirty="0">
                <a:latin typeface="Bookman Old Style" panose="02050604050505020204" pitchFamily="18" charset="0"/>
              </a:rPr>
              <a:t>A machine learns to behave in an environment by performing the actions and seeing the results of actions. </a:t>
            </a:r>
          </a:p>
          <a:p>
            <a:pPr>
              <a:lnSpc>
                <a:spcPct val="200000"/>
              </a:lnSpc>
            </a:pPr>
            <a:r>
              <a:rPr lang="en-US" dirty="0">
                <a:latin typeface="Bookman Old Style" panose="02050604050505020204" pitchFamily="18" charset="0"/>
              </a:rPr>
              <a:t>For each good action, the agent gets positive feedback</a:t>
            </a:r>
          </a:p>
          <a:p>
            <a:pPr>
              <a:lnSpc>
                <a:spcPct val="200000"/>
              </a:lnSpc>
            </a:pPr>
            <a:r>
              <a:rPr lang="en-US" dirty="0">
                <a:latin typeface="Bookman Old Style" panose="02050604050505020204" pitchFamily="18" charset="0"/>
              </a:rPr>
              <a:t>For each bad action, the agent gets negative feedback or penalty.</a:t>
            </a:r>
          </a:p>
        </p:txBody>
      </p:sp>
    </p:spTree>
    <p:extLst>
      <p:ext uri="{BB962C8B-B14F-4D97-AF65-F5344CB8AC3E}">
        <p14:creationId xmlns:p14="http://schemas.microsoft.com/office/powerpoint/2010/main" val="94818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144016" y="581152"/>
            <a:ext cx="5693664" cy="768096"/>
          </a:xfrm>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Objectives</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524256" y="1784804"/>
            <a:ext cx="6658864" cy="4184972"/>
          </a:xfrm>
        </p:spPr>
        <p:txBody>
          <a:bodyPr/>
          <a:lstStyle/>
          <a:p>
            <a:r>
              <a:rPr lang="en-US" dirty="0"/>
              <a:t>Students should be able to</a:t>
            </a:r>
          </a:p>
          <a:p>
            <a:pPr marL="342900" indent="-342900">
              <a:buFont typeface="Arial" panose="020B0604020202020204" pitchFamily="34" charset="0"/>
              <a:buChar char="•"/>
            </a:pPr>
            <a:r>
              <a:rPr lang="en-US" dirty="0"/>
              <a:t>State what is machine learning</a:t>
            </a:r>
          </a:p>
          <a:p>
            <a:pPr marL="342900" indent="-342900">
              <a:buFont typeface="Arial" panose="020B0604020202020204" pitchFamily="34" charset="0"/>
              <a:buChar char="•"/>
            </a:pPr>
            <a:r>
              <a:rPr lang="en-US" dirty="0"/>
              <a:t>Describe different types of machine learning</a:t>
            </a:r>
          </a:p>
          <a:p>
            <a:pPr marL="342900" indent="-342900">
              <a:buFont typeface="Arial" panose="020B0604020202020204" pitchFamily="34" charset="0"/>
              <a:buChar char="•"/>
            </a:pPr>
            <a:r>
              <a:rPr lang="en-US" dirty="0"/>
              <a:t>Compare types of machine learning</a:t>
            </a:r>
          </a:p>
          <a:p>
            <a:pPr marL="342900" indent="-342900">
              <a:buFont typeface="Arial" panose="020B0604020202020204" pitchFamily="34" charset="0"/>
              <a:buChar char="•"/>
            </a:pPr>
            <a:r>
              <a:rPr lang="en-US" dirty="0"/>
              <a:t>State the uses of different types of machine learning</a:t>
            </a:r>
          </a:p>
          <a:p>
            <a:pPr marL="342900" indent="-342900">
              <a:buFont typeface="Arial" panose="020B0604020202020204" pitchFamily="34" charset="0"/>
              <a:buChar char="•"/>
            </a:pPr>
            <a:r>
              <a:rPr lang="en-US" dirty="0"/>
              <a:t>Outline the process of Backpropagation </a:t>
            </a:r>
          </a:p>
          <a:p>
            <a:endParaRPr lang="en-US" dirty="0"/>
          </a:p>
          <a:p>
            <a:endParaRPr lang="en-US" dirty="0"/>
          </a:p>
        </p:txBody>
      </p:sp>
      <p:pic>
        <p:nvPicPr>
          <p:cNvPr id="5" name="Picture 4" descr="Shape, icon&#10;&#10;Description automatically generated with medium confidence">
            <a:extLst>
              <a:ext uri="{FF2B5EF4-FFF2-40B4-BE49-F238E27FC236}">
                <a16:creationId xmlns:a16="http://schemas.microsoft.com/office/drawing/2014/main" id="{0FCCA362-EB1A-C8A3-9EE0-4760B95ACCDE}"/>
              </a:ext>
            </a:extLst>
          </p:cNvPr>
          <p:cNvPicPr>
            <a:picLocks noChangeAspect="1"/>
          </p:cNvPicPr>
          <p:nvPr/>
        </p:nvPicPr>
        <p:blipFill>
          <a:blip r:embed="rId2"/>
          <a:stretch>
            <a:fillRect/>
          </a:stretch>
        </p:blipFill>
        <p:spPr>
          <a:xfrm>
            <a:off x="6837680" y="1349248"/>
            <a:ext cx="5089085" cy="50890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5553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B970-1D37-E03E-BF37-D7EE14CAE32C}"/>
              </a:ext>
            </a:extLst>
          </p:cNvPr>
          <p:cNvSpPr>
            <a:spLocks noGrp="1"/>
          </p:cNvSpPr>
          <p:nvPr>
            <p:ph type="title"/>
          </p:nvPr>
        </p:nvSpPr>
        <p:spPr>
          <a:xfrm>
            <a:off x="1775888" y="210312"/>
            <a:ext cx="6766560" cy="768096"/>
          </a:xfrm>
        </p:spPr>
        <p:txBody>
          <a:bodyPr anchor="t">
            <a:normAutofit/>
          </a:bodyPr>
          <a:lstStyle/>
          <a:p>
            <a:r>
              <a:rPr lang="en-US" dirty="0"/>
              <a:t>Characteristics </a:t>
            </a:r>
          </a:p>
        </p:txBody>
      </p:sp>
      <p:sp>
        <p:nvSpPr>
          <p:cNvPr id="3" name="Text Placeholder 2">
            <a:extLst>
              <a:ext uri="{FF2B5EF4-FFF2-40B4-BE49-F238E27FC236}">
                <a16:creationId xmlns:a16="http://schemas.microsoft.com/office/drawing/2014/main" id="{C2E0B1ED-A1A9-9CC8-E945-DCCE724FE992}"/>
              </a:ext>
            </a:extLst>
          </p:cNvPr>
          <p:cNvSpPr>
            <a:spLocks noGrp="1"/>
          </p:cNvSpPr>
          <p:nvPr>
            <p:ph idx="1"/>
          </p:nvPr>
        </p:nvSpPr>
        <p:spPr>
          <a:xfrm>
            <a:off x="832500" y="876090"/>
            <a:ext cx="7965440" cy="4903169"/>
          </a:xfrm>
        </p:spPr>
        <p:txBody>
          <a:bodyPr>
            <a:normAutofit lnSpcReduction="10000"/>
          </a:bodyPr>
          <a:lstStyle/>
          <a:p>
            <a:pPr marL="285750" lvl="0" indent="-285750">
              <a:lnSpc>
                <a:spcPct val="200000"/>
              </a:lnSpc>
              <a:spcBef>
                <a:spcPts val="300"/>
              </a:spcBef>
              <a:buSzPts val="1000"/>
              <a:buFont typeface="Courier New" panose="02070309020205020404" pitchFamily="49" charset="0"/>
              <a:buChar char="o"/>
              <a:tabLst>
                <a:tab pos="457200" algn="l"/>
              </a:tabLst>
            </a:pPr>
            <a:r>
              <a:rPr lang="en-US" dirty="0">
                <a:effectLst/>
                <a:latin typeface="Bookman Old Style" panose="02050604050505020204" pitchFamily="18" charset="0"/>
              </a:rPr>
              <a:t>The agent learns automatically using feedbacks without any labeled data</a:t>
            </a:r>
          </a:p>
          <a:p>
            <a:pPr marL="285750" lvl="0" indent="-285750">
              <a:lnSpc>
                <a:spcPct val="200000"/>
              </a:lnSpc>
              <a:spcBef>
                <a:spcPts val="300"/>
              </a:spcBef>
              <a:buSzPts val="1000"/>
              <a:buFont typeface="Courier New" panose="02070309020205020404" pitchFamily="49" charset="0"/>
              <a:buChar char="o"/>
              <a:tabLst>
                <a:tab pos="457200" algn="l"/>
              </a:tabLst>
            </a:pPr>
            <a:r>
              <a:rPr lang="en-US" dirty="0">
                <a:effectLst/>
                <a:latin typeface="Bookman Old Style" panose="02050604050505020204" pitchFamily="18" charset="0"/>
              </a:rPr>
              <a:t>Solves a specific type of problem where decision making is sequential, and the goal is long-term.</a:t>
            </a:r>
          </a:p>
          <a:p>
            <a:pPr marL="285750" lvl="0" indent="-285750">
              <a:lnSpc>
                <a:spcPct val="200000"/>
              </a:lnSpc>
              <a:spcBef>
                <a:spcPts val="300"/>
              </a:spcBef>
              <a:buSzPts val="1000"/>
              <a:buFont typeface="Courier New" panose="02070309020205020404" pitchFamily="49" charset="0"/>
              <a:buChar char="o"/>
              <a:tabLst>
                <a:tab pos="457200" algn="l"/>
              </a:tabLst>
            </a:pPr>
            <a:r>
              <a:rPr lang="en-US" dirty="0">
                <a:effectLst/>
                <a:latin typeface="Bookman Old Style" panose="02050604050505020204" pitchFamily="18" charset="0"/>
              </a:rPr>
              <a:t>The agent interacts with the environment and explores it by itself.</a:t>
            </a:r>
          </a:p>
          <a:p>
            <a:pPr marL="285750" lvl="0" indent="-285750">
              <a:lnSpc>
                <a:spcPct val="200000"/>
              </a:lnSpc>
              <a:spcBef>
                <a:spcPts val="300"/>
              </a:spcBef>
              <a:buSzPts val="1000"/>
              <a:buFont typeface="Courier New" panose="02070309020205020404" pitchFamily="49" charset="0"/>
              <a:buChar char="o"/>
              <a:tabLst>
                <a:tab pos="457200" algn="l"/>
              </a:tabLst>
            </a:pPr>
            <a:r>
              <a:rPr lang="en-US" dirty="0">
                <a:effectLst/>
                <a:latin typeface="Bookman Old Style" panose="02050604050505020204" pitchFamily="18" charset="0"/>
              </a:rPr>
              <a:t>The primary goal of an agent is to improve the performance by getting the maximum positive rewards.</a:t>
            </a:r>
          </a:p>
          <a:p>
            <a:pPr marL="285750" lvl="0" indent="-285750">
              <a:lnSpc>
                <a:spcPct val="200000"/>
              </a:lnSpc>
              <a:spcBef>
                <a:spcPts val="300"/>
              </a:spcBef>
              <a:buSzPts val="1000"/>
              <a:buFont typeface="Courier New" panose="02070309020205020404" pitchFamily="49" charset="0"/>
              <a:buChar char="o"/>
              <a:tabLst>
                <a:tab pos="457200" algn="l"/>
              </a:tabLst>
            </a:pPr>
            <a:r>
              <a:rPr lang="en-US" dirty="0">
                <a:effectLst/>
                <a:latin typeface="Bookman Old Style" panose="02050604050505020204" pitchFamily="18" charset="0"/>
              </a:rPr>
              <a:t>The agent learns with the process of trial and error, and based on the experience, it learns to perform the task in a better way. </a:t>
            </a:r>
          </a:p>
          <a:p>
            <a:pPr marL="285750" lvl="0" indent="-285750">
              <a:lnSpc>
                <a:spcPct val="200000"/>
              </a:lnSpc>
              <a:spcBef>
                <a:spcPts val="300"/>
              </a:spcBef>
              <a:spcAft>
                <a:spcPts val="800"/>
              </a:spcAft>
              <a:buSzPts val="1000"/>
              <a:buFont typeface="Courier New" panose="02070309020205020404" pitchFamily="49" charset="0"/>
              <a:buChar char="o"/>
              <a:tabLst>
                <a:tab pos="457200" algn="l"/>
              </a:tabLst>
            </a:pPr>
            <a:r>
              <a:rPr lang="en-US" dirty="0">
                <a:effectLst/>
                <a:latin typeface="Bookman Old Style" panose="02050604050505020204" pitchFamily="18" charset="0"/>
              </a:rPr>
              <a:t>There is no to pre-program the agent, as it learns from its own experience without any human intervention.</a:t>
            </a:r>
          </a:p>
          <a:p>
            <a:pPr>
              <a:lnSpc>
                <a:spcPct val="90000"/>
              </a:lnSpc>
            </a:pPr>
            <a:endParaRPr lang="en-US" dirty="0"/>
          </a:p>
        </p:txBody>
      </p:sp>
      <p:sp>
        <p:nvSpPr>
          <p:cNvPr id="8" name="Slide Number Placeholder 3">
            <a:extLst>
              <a:ext uri="{FF2B5EF4-FFF2-40B4-BE49-F238E27FC236}">
                <a16:creationId xmlns:a16="http://schemas.microsoft.com/office/drawing/2014/main" id="{9D85F324-D7FB-A092-8613-A235834BF734}"/>
              </a:ext>
            </a:extLst>
          </p:cNvPr>
          <p:cNvSpPr>
            <a:spLocks noGrp="1"/>
          </p:cNvSpPr>
          <p:nvPr>
            <p:ph type="sldNum" sz="quarter" idx="12"/>
          </p:nvPr>
        </p:nvSpPr>
        <p:spPr>
          <a:xfrm>
            <a:off x="10945368" y="457200"/>
            <a:ext cx="987552" cy="274320"/>
          </a:xfrm>
        </p:spPr>
        <p:txBody>
          <a:bodyPr/>
          <a:lstStyle/>
          <a:p>
            <a:pPr>
              <a:spcAft>
                <a:spcPts val="600"/>
              </a:spcAft>
            </a:pPr>
            <a:fld id="{48F63A3B-78C7-47BE-AE5E-E10140E04643}" type="slidenum">
              <a:rPr lang="en-US" dirty="0"/>
              <a:pPr>
                <a:spcAft>
                  <a:spcPts val="600"/>
                </a:spcAft>
              </a:pPr>
              <a:t>20</a:t>
            </a:fld>
            <a:endParaRPr lang="en-US"/>
          </a:p>
        </p:txBody>
      </p:sp>
    </p:spTree>
    <p:extLst>
      <p:ext uri="{BB962C8B-B14F-4D97-AF65-F5344CB8AC3E}">
        <p14:creationId xmlns:p14="http://schemas.microsoft.com/office/powerpoint/2010/main" val="1800115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6173-710E-A0B2-4298-10DEDC2C08BA}"/>
              </a:ext>
            </a:extLst>
          </p:cNvPr>
          <p:cNvSpPr>
            <a:spLocks noGrp="1"/>
          </p:cNvSpPr>
          <p:nvPr>
            <p:ph type="title"/>
          </p:nvPr>
        </p:nvSpPr>
        <p:spPr>
          <a:xfrm>
            <a:off x="4584122" y="550672"/>
            <a:ext cx="7348797" cy="768096"/>
          </a:xfrm>
        </p:spPr>
        <p:txBody>
          <a:bodyPr anchor="t">
            <a:normAutofit/>
          </a:bodyPr>
          <a:lstStyle/>
          <a:p>
            <a:pPr>
              <a:lnSpc>
                <a:spcPct val="90000"/>
              </a:lnSpc>
            </a:pPr>
            <a:r>
              <a:rPr lang="en-US" sz="2400" dirty="0"/>
              <a:t>Semi-supervised (active) learning</a:t>
            </a:r>
          </a:p>
        </p:txBody>
      </p:sp>
      <p:sp>
        <p:nvSpPr>
          <p:cNvPr id="3" name="Text Placeholder 2">
            <a:extLst>
              <a:ext uri="{FF2B5EF4-FFF2-40B4-BE49-F238E27FC236}">
                <a16:creationId xmlns:a16="http://schemas.microsoft.com/office/drawing/2014/main" id="{430E8F2A-AEE2-B59D-52FD-DD274AFBAD49}"/>
              </a:ext>
            </a:extLst>
          </p:cNvPr>
          <p:cNvSpPr>
            <a:spLocks noGrp="1"/>
          </p:cNvSpPr>
          <p:nvPr>
            <p:ph idx="1"/>
          </p:nvPr>
        </p:nvSpPr>
        <p:spPr>
          <a:xfrm>
            <a:off x="3644831" y="1194127"/>
            <a:ext cx="8204198" cy="4310466"/>
          </a:xfrm>
        </p:spPr>
        <p:txBody>
          <a:bodyPr>
            <a:normAutofit/>
          </a:bodyPr>
          <a:lstStyle/>
          <a:p>
            <a:pPr>
              <a:lnSpc>
                <a:spcPct val="150000"/>
              </a:lnSpc>
            </a:pPr>
            <a:r>
              <a:rPr lang="en-US" sz="1900" dirty="0"/>
              <a:t>Semi-supervised learning makes use of labelled and unlabeled data to train algorithms that can interactively query the source data and produce a desired output.</a:t>
            </a:r>
          </a:p>
          <a:p>
            <a:pPr>
              <a:lnSpc>
                <a:spcPct val="150000"/>
              </a:lnSpc>
            </a:pPr>
            <a:r>
              <a:rPr lang="en-US" sz="1900" dirty="0"/>
              <a:t>A small amount of labelled data is used combined with large amounts of unlabeled data.</a:t>
            </a:r>
          </a:p>
          <a:p>
            <a:pPr>
              <a:lnSpc>
                <a:spcPct val="150000"/>
              </a:lnSpc>
            </a:pPr>
            <a:r>
              <a:rPr lang="en-US" sz="1900" dirty="0"/>
              <a:t>Examples </a:t>
            </a:r>
          </a:p>
          <a:p>
            <a:pPr>
              <a:lnSpc>
                <a:spcPct val="150000"/>
              </a:lnSpc>
            </a:pPr>
            <a:r>
              <a:rPr lang="en-US" sz="1900" dirty="0"/>
              <a:t>Classification of web pages into sport, science, leisure, finance, and so on. </a:t>
            </a:r>
          </a:p>
          <a:p>
            <a:pPr>
              <a:lnSpc>
                <a:spcPct val="150000"/>
              </a:lnSpc>
            </a:pPr>
            <a:r>
              <a:rPr lang="en-US" sz="1900" dirty="0"/>
              <a:t>A web crawler is used to look at large amounts of unlabeled web pages, manually annotating (labelling) them.</a:t>
            </a:r>
          </a:p>
          <a:p>
            <a:endParaRPr lang="en-US" dirty="0"/>
          </a:p>
        </p:txBody>
      </p:sp>
      <p:sp>
        <p:nvSpPr>
          <p:cNvPr id="10" name="Slide Number Placeholder 4">
            <a:extLst>
              <a:ext uri="{FF2B5EF4-FFF2-40B4-BE49-F238E27FC236}">
                <a16:creationId xmlns:a16="http://schemas.microsoft.com/office/drawing/2014/main" id="{CAE7BBFB-0ACE-D53C-284C-FC17C0C5E28A}"/>
              </a:ext>
            </a:extLst>
          </p:cNvPr>
          <p:cNvSpPr>
            <a:spLocks noGrp="1"/>
          </p:cNvSpPr>
          <p:nvPr>
            <p:ph type="sldNum" sz="quarter" idx="12"/>
          </p:nvPr>
        </p:nvSpPr>
        <p:spPr>
          <a:xfrm>
            <a:off x="10945368" y="457200"/>
            <a:ext cx="987552" cy="274320"/>
          </a:xfrm>
        </p:spPr>
        <p:txBody>
          <a:bodyPr/>
          <a:lstStyle/>
          <a:p>
            <a:pPr>
              <a:spcAft>
                <a:spcPts val="600"/>
              </a:spcAft>
            </a:pPr>
            <a:fld id="{48F63A3B-78C7-47BE-AE5E-E10140E04643}" type="slidenum">
              <a:rPr lang="en-US" dirty="0"/>
              <a:pPr>
                <a:spcAft>
                  <a:spcPts val="600"/>
                </a:spcAft>
              </a:pPr>
              <a:t>21</a:t>
            </a:fld>
            <a:endParaRPr lang="en-US"/>
          </a:p>
        </p:txBody>
      </p:sp>
    </p:spTree>
    <p:extLst>
      <p:ext uri="{BB962C8B-B14F-4D97-AF65-F5344CB8AC3E}">
        <p14:creationId xmlns:p14="http://schemas.microsoft.com/office/powerpoint/2010/main" val="2989271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570C-F574-E490-13B3-237A2E734449}"/>
              </a:ext>
            </a:extLst>
          </p:cNvPr>
          <p:cNvSpPr>
            <a:spLocks noGrp="1"/>
          </p:cNvSpPr>
          <p:nvPr>
            <p:ph type="ctrTitle"/>
          </p:nvPr>
        </p:nvSpPr>
        <p:spPr>
          <a:xfrm>
            <a:off x="2702306" y="2129536"/>
            <a:ext cx="6787388" cy="1225296"/>
          </a:xfrm>
        </p:spPr>
        <p:txBody>
          <a:bodyPr/>
          <a:lstStyle/>
          <a:p>
            <a:r>
              <a:rPr lang="en-US" dirty="0"/>
              <a:t>Artificial Neural Network</a:t>
            </a:r>
          </a:p>
        </p:txBody>
      </p:sp>
    </p:spTree>
    <p:extLst>
      <p:ext uri="{BB962C8B-B14F-4D97-AF65-F5344CB8AC3E}">
        <p14:creationId xmlns:p14="http://schemas.microsoft.com/office/powerpoint/2010/main" val="1687404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4027EBB-375D-ACF1-34B2-B2ABA96E30AA}"/>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23</a:t>
            </a:fld>
            <a:endParaRPr lang="en-US"/>
          </a:p>
        </p:txBody>
      </p:sp>
      <p:sp>
        <p:nvSpPr>
          <p:cNvPr id="14" name="Title 3">
            <a:extLst>
              <a:ext uri="{FF2B5EF4-FFF2-40B4-BE49-F238E27FC236}">
                <a16:creationId xmlns:a16="http://schemas.microsoft.com/office/drawing/2014/main" id="{0972B478-69F4-AF5B-B4E0-4B41A1044804}"/>
              </a:ext>
            </a:extLst>
          </p:cNvPr>
          <p:cNvSpPr>
            <a:spLocks noGrp="1"/>
          </p:cNvSpPr>
          <p:nvPr>
            <p:ph type="title"/>
          </p:nvPr>
        </p:nvSpPr>
        <p:spPr>
          <a:xfrm>
            <a:off x="3671316" y="296100"/>
            <a:ext cx="8165592" cy="768096"/>
          </a:xfrm>
        </p:spPr>
        <p:txBody>
          <a:bodyPr/>
          <a:lstStyle/>
          <a:p>
            <a:r>
              <a:rPr lang="en-US" sz="3600" dirty="0"/>
              <a:t>Artificial neural network</a:t>
            </a:r>
          </a:p>
        </p:txBody>
      </p:sp>
      <p:sp>
        <p:nvSpPr>
          <p:cNvPr id="3" name="Content Placeholder 2">
            <a:extLst>
              <a:ext uri="{FF2B5EF4-FFF2-40B4-BE49-F238E27FC236}">
                <a16:creationId xmlns:a16="http://schemas.microsoft.com/office/drawing/2014/main" id="{D447312E-FD75-A0B3-DF9F-02F8E3E03777}"/>
              </a:ext>
            </a:extLst>
          </p:cNvPr>
          <p:cNvSpPr>
            <a:spLocks noGrp="1"/>
          </p:cNvSpPr>
          <p:nvPr>
            <p:ph sz="half" idx="2"/>
          </p:nvPr>
        </p:nvSpPr>
        <p:spPr>
          <a:xfrm>
            <a:off x="3762756" y="1188658"/>
            <a:ext cx="3741928" cy="4306380"/>
          </a:xfrm>
        </p:spPr>
        <p:txBody>
          <a:bodyPr>
            <a:normAutofit/>
          </a:bodyPr>
          <a:lstStyle/>
          <a:p>
            <a:pPr marL="0" indent="0">
              <a:lnSpc>
                <a:spcPct val="200000"/>
              </a:lnSpc>
              <a:buNone/>
            </a:pPr>
            <a:r>
              <a:rPr lang="en-US" dirty="0">
                <a:effectLst/>
                <a:latin typeface="Bookman Old Style" panose="02050604050505020204" pitchFamily="18" charset="0"/>
              </a:rPr>
              <a:t>An </a:t>
            </a:r>
            <a:r>
              <a:rPr lang="en-US" b="1" dirty="0">
                <a:effectLst/>
                <a:latin typeface="Bookman Old Style" panose="02050604050505020204" pitchFamily="18" charset="0"/>
              </a:rPr>
              <a:t>Artificial Neural Network</a:t>
            </a:r>
            <a:r>
              <a:rPr lang="en-US" dirty="0">
                <a:effectLst/>
                <a:latin typeface="Bookman Old Style" panose="02050604050505020204" pitchFamily="18" charset="0"/>
              </a:rPr>
              <a:t> in the field of </a:t>
            </a:r>
            <a:r>
              <a:rPr lang="en-US" b="1" dirty="0">
                <a:effectLst/>
                <a:latin typeface="Bookman Old Style" panose="02050604050505020204" pitchFamily="18" charset="0"/>
              </a:rPr>
              <a:t>Artificial intelligence</a:t>
            </a:r>
            <a:r>
              <a:rPr lang="en-US" dirty="0">
                <a:effectLst/>
                <a:latin typeface="Bookman Old Style" panose="02050604050505020204" pitchFamily="18" charset="0"/>
              </a:rPr>
              <a:t> is where the computer attempts to mimic the network of neurons makes up a human brain so that computers will have an option to understand things and make decisions in a human-like manner. </a:t>
            </a:r>
          </a:p>
          <a:p>
            <a:endParaRPr lang="en-US" dirty="0"/>
          </a:p>
        </p:txBody>
      </p:sp>
      <p:pic>
        <p:nvPicPr>
          <p:cNvPr id="7" name="Picture 6" descr="A picture containing fish, ray&#10;&#10;Description automatically generated">
            <a:extLst>
              <a:ext uri="{FF2B5EF4-FFF2-40B4-BE49-F238E27FC236}">
                <a16:creationId xmlns:a16="http://schemas.microsoft.com/office/drawing/2014/main" id="{0FB0E5B9-1D27-614C-46ED-EEA07D3584B9}"/>
              </a:ext>
            </a:extLst>
          </p:cNvPr>
          <p:cNvPicPr>
            <a:picLocks noChangeAspect="1"/>
          </p:cNvPicPr>
          <p:nvPr/>
        </p:nvPicPr>
        <p:blipFill>
          <a:blip r:embed="rId2"/>
          <a:stretch>
            <a:fillRect/>
          </a:stretch>
        </p:blipFill>
        <p:spPr>
          <a:xfrm>
            <a:off x="7896352" y="1834610"/>
            <a:ext cx="3741928" cy="37419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684019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4027EBB-375D-ACF1-34B2-B2ABA96E30AA}"/>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24</a:t>
            </a:fld>
            <a:endParaRPr lang="en-US"/>
          </a:p>
        </p:txBody>
      </p:sp>
      <p:sp>
        <p:nvSpPr>
          <p:cNvPr id="14" name="Title 3">
            <a:extLst>
              <a:ext uri="{FF2B5EF4-FFF2-40B4-BE49-F238E27FC236}">
                <a16:creationId xmlns:a16="http://schemas.microsoft.com/office/drawing/2014/main" id="{0972B478-69F4-AF5B-B4E0-4B41A1044804}"/>
              </a:ext>
            </a:extLst>
          </p:cNvPr>
          <p:cNvSpPr>
            <a:spLocks noGrp="1"/>
          </p:cNvSpPr>
          <p:nvPr>
            <p:ph type="title"/>
          </p:nvPr>
        </p:nvSpPr>
        <p:spPr>
          <a:xfrm>
            <a:off x="3671316" y="296100"/>
            <a:ext cx="8165592" cy="768096"/>
          </a:xfrm>
        </p:spPr>
        <p:txBody>
          <a:bodyPr/>
          <a:lstStyle/>
          <a:p>
            <a:r>
              <a:rPr lang="en-US" sz="3600" dirty="0"/>
              <a:t>Artificial neural network</a:t>
            </a:r>
          </a:p>
        </p:txBody>
      </p:sp>
      <p:sp>
        <p:nvSpPr>
          <p:cNvPr id="3" name="Content Placeholder 2">
            <a:extLst>
              <a:ext uri="{FF2B5EF4-FFF2-40B4-BE49-F238E27FC236}">
                <a16:creationId xmlns:a16="http://schemas.microsoft.com/office/drawing/2014/main" id="{D447312E-FD75-A0B3-DF9F-02F8E3E03777}"/>
              </a:ext>
            </a:extLst>
          </p:cNvPr>
          <p:cNvSpPr>
            <a:spLocks noGrp="1"/>
          </p:cNvSpPr>
          <p:nvPr>
            <p:ph sz="half" idx="2"/>
          </p:nvPr>
        </p:nvSpPr>
        <p:spPr>
          <a:xfrm>
            <a:off x="3671317" y="1188657"/>
            <a:ext cx="8101584" cy="5669343"/>
          </a:xfrm>
        </p:spPr>
        <p:txBody>
          <a:bodyPr>
            <a:normAutofit/>
          </a:bodyPr>
          <a:lstStyle/>
          <a:p>
            <a:pPr marL="0" indent="0">
              <a:lnSpc>
                <a:spcPct val="200000"/>
              </a:lnSpc>
              <a:buNone/>
            </a:pPr>
            <a:r>
              <a:rPr lang="en-US" sz="1400" dirty="0">
                <a:effectLst/>
                <a:latin typeface="Bookman Old Style" panose="02050604050505020204" pitchFamily="18" charset="0"/>
              </a:rPr>
              <a:t>An artificial neural network could be created in software or hardware. </a:t>
            </a:r>
          </a:p>
          <a:p>
            <a:pPr marL="0" indent="0">
              <a:lnSpc>
                <a:spcPct val="200000"/>
              </a:lnSpc>
              <a:buNone/>
            </a:pPr>
            <a:endParaRPr lang="en-US" sz="1400" dirty="0">
              <a:latin typeface="Bookman Old Style" panose="02050604050505020204" pitchFamily="18" charset="0"/>
            </a:endParaRPr>
          </a:p>
          <a:p>
            <a:pPr marL="0" indent="0">
              <a:lnSpc>
                <a:spcPct val="200000"/>
              </a:lnSpc>
              <a:buNone/>
            </a:pPr>
            <a:endParaRPr lang="en-US" sz="1400" dirty="0">
              <a:effectLst/>
              <a:latin typeface="Bookman Old Style" panose="02050604050505020204" pitchFamily="18" charset="0"/>
            </a:endParaRPr>
          </a:p>
          <a:p>
            <a:pPr marL="0" indent="0">
              <a:lnSpc>
                <a:spcPct val="200000"/>
              </a:lnSpc>
              <a:buNone/>
            </a:pPr>
            <a:r>
              <a:rPr lang="en-US" sz="1400" dirty="0">
                <a:effectLst/>
                <a:latin typeface="Bookman Old Style" panose="02050604050505020204" pitchFamily="18" charset="0"/>
              </a:rPr>
              <a:t>The triangles are the nodes in the network which represent artificial neurons. (Sometimes these are represented as circles). </a:t>
            </a:r>
          </a:p>
          <a:p>
            <a:pPr marL="0" indent="0">
              <a:lnSpc>
                <a:spcPct val="200000"/>
              </a:lnSpc>
              <a:buNone/>
            </a:pPr>
            <a:r>
              <a:rPr lang="en-US" sz="1400" dirty="0">
                <a:effectLst/>
                <a:latin typeface="Bookman Old Style" panose="02050604050505020204" pitchFamily="18" charset="0"/>
              </a:rPr>
              <a:t>In general, a node can receive one or more inputs and can provide an output to one or more of the other nodes. </a:t>
            </a:r>
          </a:p>
          <a:p>
            <a:pPr marL="0" indent="0">
              <a:lnSpc>
                <a:spcPct val="200000"/>
              </a:lnSpc>
              <a:buNone/>
            </a:pPr>
            <a:r>
              <a:rPr lang="en-US" sz="1400" dirty="0">
                <a:effectLst/>
                <a:latin typeface="Bookman Old Style" panose="02050604050505020204" pitchFamily="18" charset="0"/>
              </a:rPr>
              <a:t>The modelling of the action of the node involves applying a weighting factor to each input. </a:t>
            </a:r>
          </a:p>
          <a:p>
            <a:pPr marL="0" indent="0">
              <a:lnSpc>
                <a:spcPct val="200000"/>
              </a:lnSpc>
              <a:buNone/>
            </a:pPr>
            <a:r>
              <a:rPr lang="en-US" sz="1400" dirty="0">
                <a:effectLst/>
                <a:latin typeface="Bookman Old Style" panose="02050604050505020204" pitchFamily="18" charset="0"/>
              </a:rPr>
              <a:t>The weighted input values are summed and then an activation function is used to compute a value for the output of the node. </a:t>
            </a:r>
          </a:p>
          <a:p>
            <a:pPr marL="0" indent="0">
              <a:lnSpc>
                <a:spcPct val="200000"/>
              </a:lnSpc>
              <a:buNone/>
            </a:pPr>
            <a:r>
              <a:rPr lang="en-US" sz="1400" dirty="0">
                <a:effectLst/>
                <a:latin typeface="Bookman Old Style" panose="02050604050505020204" pitchFamily="18" charset="0"/>
              </a:rPr>
              <a:t>If the input is not a numerical value it must be converted to one so that the weighted values can be summed. </a:t>
            </a:r>
          </a:p>
        </p:txBody>
      </p:sp>
      <p:pic>
        <p:nvPicPr>
          <p:cNvPr id="7" name="Picture 6" descr="A picture containing fish, ray&#10;&#10;Description automatically generated">
            <a:extLst>
              <a:ext uri="{FF2B5EF4-FFF2-40B4-BE49-F238E27FC236}">
                <a16:creationId xmlns:a16="http://schemas.microsoft.com/office/drawing/2014/main" id="{0FB0E5B9-1D27-614C-46ED-EEA07D3584B9}"/>
              </a:ext>
            </a:extLst>
          </p:cNvPr>
          <p:cNvPicPr>
            <a:picLocks noChangeAspect="1"/>
          </p:cNvPicPr>
          <p:nvPr/>
        </p:nvPicPr>
        <p:blipFill>
          <a:blip r:embed="rId2"/>
          <a:stretch>
            <a:fillRect/>
          </a:stretch>
        </p:blipFill>
        <p:spPr>
          <a:xfrm>
            <a:off x="849086" y="1469572"/>
            <a:ext cx="1621971" cy="162197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 name="Picture 3">
            <a:extLst>
              <a:ext uri="{FF2B5EF4-FFF2-40B4-BE49-F238E27FC236}">
                <a16:creationId xmlns:a16="http://schemas.microsoft.com/office/drawing/2014/main" id="{E85AAC2F-3CC9-2009-FA24-8DD270AED4B4}"/>
              </a:ext>
            </a:extLst>
          </p:cNvPr>
          <p:cNvPicPr>
            <a:picLocks noChangeAspect="1"/>
          </p:cNvPicPr>
          <p:nvPr/>
        </p:nvPicPr>
        <p:blipFill>
          <a:blip r:embed="rId3"/>
          <a:stretch>
            <a:fillRect/>
          </a:stretch>
        </p:blipFill>
        <p:spPr>
          <a:xfrm>
            <a:off x="5253031" y="1699528"/>
            <a:ext cx="2960240" cy="1020195"/>
          </a:xfrm>
          <a:prstGeom prst="rect">
            <a:avLst/>
          </a:prstGeom>
        </p:spPr>
      </p:pic>
    </p:spTree>
    <p:extLst>
      <p:ext uri="{BB962C8B-B14F-4D97-AF65-F5344CB8AC3E}">
        <p14:creationId xmlns:p14="http://schemas.microsoft.com/office/powerpoint/2010/main" val="1514231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3C73-463A-A573-07EB-BEEE4AED5862}"/>
              </a:ext>
            </a:extLst>
          </p:cNvPr>
          <p:cNvSpPr>
            <a:spLocks noGrp="1"/>
          </p:cNvSpPr>
          <p:nvPr>
            <p:ph type="title"/>
          </p:nvPr>
        </p:nvSpPr>
        <p:spPr>
          <a:xfrm>
            <a:off x="3597729" y="280955"/>
            <a:ext cx="7527689" cy="540918"/>
          </a:xfrm>
        </p:spPr>
        <p:txBody>
          <a:bodyPr/>
          <a:lstStyle/>
          <a:p>
            <a:pPr algn="ctr"/>
            <a:r>
              <a:rPr lang="en-US" sz="2400" dirty="0"/>
              <a:t>SUMMARY Artificial Neural Network</a:t>
            </a:r>
          </a:p>
        </p:txBody>
      </p:sp>
      <p:sp>
        <p:nvSpPr>
          <p:cNvPr id="3" name="Content Placeholder 2">
            <a:extLst>
              <a:ext uri="{FF2B5EF4-FFF2-40B4-BE49-F238E27FC236}">
                <a16:creationId xmlns:a16="http://schemas.microsoft.com/office/drawing/2014/main" id="{A2CF01B9-9EDD-B48A-12A1-145A190F5539}"/>
              </a:ext>
            </a:extLst>
          </p:cNvPr>
          <p:cNvSpPr>
            <a:spLocks noGrp="1"/>
          </p:cNvSpPr>
          <p:nvPr>
            <p:ph idx="1"/>
          </p:nvPr>
        </p:nvSpPr>
        <p:spPr>
          <a:xfrm>
            <a:off x="3477987" y="594360"/>
            <a:ext cx="8670472" cy="6143897"/>
          </a:xfrm>
        </p:spPr>
        <p:txBody>
          <a:bodyPr/>
          <a:lstStyle/>
          <a:p>
            <a:pPr marL="342900" lvl="0" indent="-342900">
              <a:lnSpc>
                <a:spcPct val="150000"/>
              </a:lnSpc>
              <a:buFont typeface="Symbol" panose="05050102010706020507" pitchFamily="18" charset="2"/>
              <a:buChar char=""/>
            </a:pPr>
            <a:r>
              <a:rPr lang="en-US" sz="1800" dirty="0">
                <a:latin typeface="Bookman Old Style" panose="02050604050505020204" pitchFamily="18" charset="0"/>
                <a:ea typeface="Times New Roman" panose="02020603050405020304" pitchFamily="18" charset="0"/>
              </a:rPr>
              <a:t>C</a:t>
            </a:r>
            <a:r>
              <a:rPr lang="en-US" sz="1800" dirty="0">
                <a:effectLst/>
                <a:latin typeface="Bookman Old Style" panose="02050604050505020204" pitchFamily="18" charset="0"/>
                <a:ea typeface="Times New Roman" panose="02020603050405020304" pitchFamily="18" charset="0"/>
              </a:rPr>
              <a:t>onsist of input, output and hidden layers. </a:t>
            </a:r>
          </a:p>
          <a:p>
            <a:pPr marL="342900" lvl="0" indent="-342900">
              <a:lnSpc>
                <a:spcPct val="150000"/>
              </a:lnSpc>
              <a:buFont typeface="Symbol" panose="05050102010706020507" pitchFamily="18" charset="2"/>
              <a:buChar char=""/>
            </a:pPr>
            <a:r>
              <a:rPr lang="en-US" sz="1800" dirty="0">
                <a:effectLst/>
                <a:latin typeface="Bookman Old Style" panose="02050604050505020204" pitchFamily="18" charset="0"/>
                <a:ea typeface="Times New Roman" panose="02020603050405020304" pitchFamily="18" charset="0"/>
              </a:rPr>
              <a:t>Each connection between nodes represents a potential pathway for information to flow through the network.</a:t>
            </a:r>
          </a:p>
          <a:p>
            <a:pPr marL="342900" lvl="0" indent="-342900">
              <a:lnSpc>
                <a:spcPct val="150000"/>
              </a:lnSpc>
              <a:buFont typeface="Symbol" panose="05050102010706020507" pitchFamily="18" charset="2"/>
              <a:buChar char=""/>
            </a:pPr>
            <a:r>
              <a:rPr lang="en-US" sz="1800" dirty="0">
                <a:effectLst/>
                <a:latin typeface="Bookman Old Style" panose="02050604050505020204" pitchFamily="18" charset="0"/>
                <a:ea typeface="Times New Roman" panose="02020603050405020304" pitchFamily="18" charset="0"/>
              </a:rPr>
              <a:t>Each node takes in inputs from the connections and applies an activation function to determine whether it will pass on its own output to the connected nodes in the next layer. </a:t>
            </a:r>
          </a:p>
          <a:p>
            <a:pPr marL="342900" lvl="0" indent="-342900">
              <a:lnSpc>
                <a:spcPct val="150000"/>
              </a:lnSpc>
              <a:buFont typeface="Symbol" panose="05050102010706020507" pitchFamily="18" charset="2"/>
              <a:buChar char=""/>
            </a:pPr>
            <a:r>
              <a:rPr lang="en-US" sz="1800" dirty="0">
                <a:effectLst/>
                <a:latin typeface="Bookman Old Style" panose="02050604050505020204" pitchFamily="18" charset="0"/>
                <a:ea typeface="Times New Roman" panose="02020603050405020304" pitchFamily="18" charset="0"/>
              </a:rPr>
              <a:t>This process continues until the output is produced at the end of the network.</a:t>
            </a:r>
          </a:p>
          <a:p>
            <a:pPr marL="342900" lvl="0" indent="-342900">
              <a:lnSpc>
                <a:spcPct val="150000"/>
              </a:lnSpc>
              <a:buFont typeface="Symbol" panose="05050102010706020507" pitchFamily="18" charset="2"/>
              <a:buChar char=""/>
            </a:pPr>
            <a:r>
              <a:rPr lang="en-US" sz="1800" dirty="0">
                <a:latin typeface="Bookman Old Style" panose="02050604050505020204" pitchFamily="18" charset="0"/>
                <a:ea typeface="Times New Roman" panose="02020603050405020304" pitchFamily="18" charset="0"/>
              </a:rPr>
              <a:t>E</a:t>
            </a:r>
            <a:r>
              <a:rPr lang="en-US" sz="1800" dirty="0">
                <a:effectLst/>
                <a:latin typeface="Bookman Old Style" panose="02050604050505020204" pitchFamily="18" charset="0"/>
                <a:ea typeface="Times New Roman" panose="02020603050405020304" pitchFamily="18" charset="0"/>
              </a:rPr>
              <a:t>rror values are calculated based on how closely the output matches what was expected. </a:t>
            </a:r>
          </a:p>
          <a:p>
            <a:pPr marL="342900" lvl="0" indent="-342900">
              <a:lnSpc>
                <a:spcPct val="150000"/>
              </a:lnSpc>
              <a:buFont typeface="Symbol" panose="05050102010706020507" pitchFamily="18" charset="2"/>
              <a:buChar char=""/>
            </a:pPr>
            <a:r>
              <a:rPr lang="en-US" sz="1800" dirty="0">
                <a:effectLst/>
                <a:latin typeface="Bookman Old Style" panose="02050604050505020204" pitchFamily="18" charset="0"/>
                <a:ea typeface="Times New Roman" panose="02020603050405020304" pitchFamily="18" charset="0"/>
              </a:rPr>
              <a:t>These errors are then propagated backward through the network, adjusting the strengths of each connection in an attempt to minimize overall error.</a:t>
            </a:r>
          </a:p>
          <a:p>
            <a:pPr marL="342900" lvl="0" indent="-342900">
              <a:lnSpc>
                <a:spcPct val="150000"/>
              </a:lnSpc>
              <a:buFont typeface="Symbol" panose="05050102010706020507" pitchFamily="18" charset="2"/>
              <a:buChar char=""/>
            </a:pPr>
            <a:r>
              <a:rPr lang="en-US" sz="1800" dirty="0">
                <a:effectLst/>
                <a:latin typeface="Bookman Old Style" panose="02050604050505020204" pitchFamily="18" charset="0"/>
                <a:ea typeface="Times New Roman" panose="02020603050405020304" pitchFamily="18" charset="0"/>
              </a:rPr>
              <a:t>This process can be repeated for multiple training examples. </a:t>
            </a:r>
            <a:endParaRPr lang="en-US" sz="1800" dirty="0"/>
          </a:p>
        </p:txBody>
      </p:sp>
      <p:sp>
        <p:nvSpPr>
          <p:cNvPr id="5" name="Slide Number Placeholder 4">
            <a:extLst>
              <a:ext uri="{FF2B5EF4-FFF2-40B4-BE49-F238E27FC236}">
                <a16:creationId xmlns:a16="http://schemas.microsoft.com/office/drawing/2014/main" id="{5704D7F3-9721-4F83-6158-66AF64F04FEE}"/>
              </a:ext>
            </a:extLst>
          </p:cNvPr>
          <p:cNvSpPr>
            <a:spLocks noGrp="1"/>
          </p:cNvSpPr>
          <p:nvPr>
            <p:ph type="sldNum" sz="quarter" idx="12"/>
          </p:nvPr>
        </p:nvSpPr>
        <p:spPr/>
        <p:txBody>
          <a:bodyPr/>
          <a:lstStyle/>
          <a:p>
            <a:fld id="{48F63A3B-78C7-47BE-AE5E-E10140E04643}" type="slidenum">
              <a:rPr lang="en-US" smtClean="0"/>
              <a:t>25</a:t>
            </a:fld>
            <a:endParaRPr lang="en-US" dirty="0"/>
          </a:p>
        </p:txBody>
      </p:sp>
    </p:spTree>
    <p:extLst>
      <p:ext uri="{BB962C8B-B14F-4D97-AF65-F5344CB8AC3E}">
        <p14:creationId xmlns:p14="http://schemas.microsoft.com/office/powerpoint/2010/main" val="2578948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3C73-463A-A573-07EB-BEEE4AED5862}"/>
              </a:ext>
            </a:extLst>
          </p:cNvPr>
          <p:cNvSpPr>
            <a:spLocks noGrp="1"/>
          </p:cNvSpPr>
          <p:nvPr>
            <p:ph type="title"/>
          </p:nvPr>
        </p:nvSpPr>
        <p:spPr>
          <a:xfrm>
            <a:off x="3597729" y="280955"/>
            <a:ext cx="7527689" cy="540918"/>
          </a:xfrm>
        </p:spPr>
        <p:txBody>
          <a:bodyPr/>
          <a:lstStyle/>
          <a:p>
            <a:pPr algn="ctr"/>
            <a:r>
              <a:rPr lang="en-US" sz="2400" dirty="0"/>
              <a:t>Example of an ANN</a:t>
            </a:r>
          </a:p>
        </p:txBody>
      </p:sp>
      <p:sp>
        <p:nvSpPr>
          <p:cNvPr id="3" name="Content Placeholder 2">
            <a:extLst>
              <a:ext uri="{FF2B5EF4-FFF2-40B4-BE49-F238E27FC236}">
                <a16:creationId xmlns:a16="http://schemas.microsoft.com/office/drawing/2014/main" id="{A2CF01B9-9EDD-B48A-12A1-145A190F5539}"/>
              </a:ext>
            </a:extLst>
          </p:cNvPr>
          <p:cNvSpPr>
            <a:spLocks noGrp="1"/>
          </p:cNvSpPr>
          <p:nvPr>
            <p:ph idx="1"/>
          </p:nvPr>
        </p:nvSpPr>
        <p:spPr>
          <a:xfrm>
            <a:off x="3477987" y="803366"/>
            <a:ext cx="8284027" cy="5940334"/>
          </a:xfrm>
        </p:spPr>
        <p:txBody>
          <a:bodyPr/>
          <a:lstStyle/>
          <a:p>
            <a:pPr lvl="0">
              <a:lnSpc>
                <a:spcPct val="150000"/>
              </a:lnSpc>
            </a:pPr>
            <a:r>
              <a:rPr lang="en-US" sz="1800" dirty="0">
                <a:latin typeface="Bookman Old Style" panose="02050604050505020204" pitchFamily="18" charset="0"/>
                <a:ea typeface="Times New Roman" panose="02020603050405020304" pitchFamily="18" charset="0"/>
              </a:rPr>
              <a:t>An example of an AI system using an artificial neural network is one which estimates the cost-effectiveness of batteries based on </a:t>
            </a:r>
          </a:p>
          <a:p>
            <a:pPr marL="971550" lvl="1" indent="-285750">
              <a:lnSpc>
                <a:spcPct val="150000"/>
              </a:lnSpc>
            </a:pPr>
            <a:r>
              <a:rPr lang="en-US" sz="1800" dirty="0">
                <a:latin typeface="Bookman Old Style" panose="02050604050505020204" pitchFamily="18" charset="0"/>
                <a:ea typeface="Times New Roman" panose="02020603050405020304" pitchFamily="18" charset="0"/>
              </a:rPr>
              <a:t>the initial price paid </a:t>
            </a:r>
          </a:p>
          <a:p>
            <a:pPr marL="971550" lvl="1" indent="-285750">
              <a:lnSpc>
                <a:spcPct val="150000"/>
              </a:lnSpc>
            </a:pPr>
            <a:r>
              <a:rPr lang="en-US" sz="1800" dirty="0">
                <a:latin typeface="Bookman Old Style" panose="02050604050505020204" pitchFamily="18" charset="0"/>
                <a:ea typeface="Times New Roman" panose="02020603050405020304" pitchFamily="18" charset="0"/>
              </a:rPr>
              <a:t>lifetime of use. </a:t>
            </a:r>
          </a:p>
          <a:p>
            <a:pPr lvl="0">
              <a:lnSpc>
                <a:spcPct val="150000"/>
              </a:lnSpc>
            </a:pPr>
            <a:r>
              <a:rPr lang="en-US" sz="1800" dirty="0">
                <a:latin typeface="Bookman Old Style" panose="02050604050505020204" pitchFamily="18" charset="0"/>
                <a:ea typeface="Times New Roman" panose="02020603050405020304" pitchFamily="18" charset="0"/>
              </a:rPr>
              <a:t>Each input node would represent one example of a battery. </a:t>
            </a:r>
          </a:p>
          <a:p>
            <a:pPr lvl="0">
              <a:lnSpc>
                <a:spcPct val="150000"/>
              </a:lnSpc>
            </a:pPr>
            <a:r>
              <a:rPr lang="en-US" sz="1800" dirty="0">
                <a:latin typeface="Bookman Old Style" panose="02050604050505020204" pitchFamily="18" charset="0"/>
                <a:ea typeface="Times New Roman" panose="02020603050405020304" pitchFamily="18" charset="0"/>
              </a:rPr>
              <a:t>The inputs would be specific data hat identified the battery and the price. </a:t>
            </a:r>
          </a:p>
          <a:p>
            <a:pPr lvl="0">
              <a:lnSpc>
                <a:spcPct val="150000"/>
              </a:lnSpc>
            </a:pPr>
            <a:r>
              <a:rPr lang="en-US" sz="1800" dirty="0">
                <a:latin typeface="Bookman Old Style" panose="02050604050505020204" pitchFamily="18" charset="0"/>
                <a:ea typeface="Times New Roman" panose="02020603050405020304" pitchFamily="18" charset="0"/>
              </a:rPr>
              <a:t>One of the nodes in the hidden layer could be concerned with the type of device the battery was to be used in. </a:t>
            </a:r>
          </a:p>
          <a:p>
            <a:pPr lvl="0">
              <a:lnSpc>
                <a:spcPct val="150000"/>
              </a:lnSpc>
            </a:pPr>
            <a:r>
              <a:rPr lang="en-US" sz="1800" dirty="0">
                <a:latin typeface="Bookman Old Style" panose="02050604050505020204" pitchFamily="18" charset="0"/>
                <a:ea typeface="Times New Roman" panose="02020603050405020304" pitchFamily="18" charset="0"/>
              </a:rPr>
              <a:t>The other node in the hidden layer could relate to the type of user of the device. </a:t>
            </a:r>
          </a:p>
          <a:p>
            <a:pPr lvl="0">
              <a:lnSpc>
                <a:spcPct val="150000"/>
              </a:lnSpc>
            </a:pPr>
            <a:r>
              <a:rPr lang="en-US" sz="1800" dirty="0">
                <a:latin typeface="Bookman Old Style" panose="02050604050505020204" pitchFamily="18" charset="0"/>
                <a:ea typeface="Times New Roman" panose="02020603050405020304" pitchFamily="18" charset="0"/>
              </a:rPr>
              <a:t>Each node in the output layer would compute an estimated value for the cost per unit of time for a specific battery</a:t>
            </a:r>
            <a:endParaRPr lang="en-US" sz="1800" dirty="0"/>
          </a:p>
        </p:txBody>
      </p:sp>
      <p:sp>
        <p:nvSpPr>
          <p:cNvPr id="5" name="Slide Number Placeholder 4">
            <a:extLst>
              <a:ext uri="{FF2B5EF4-FFF2-40B4-BE49-F238E27FC236}">
                <a16:creationId xmlns:a16="http://schemas.microsoft.com/office/drawing/2014/main" id="{5704D7F3-9721-4F83-6158-66AF64F04FEE}"/>
              </a:ext>
            </a:extLst>
          </p:cNvPr>
          <p:cNvSpPr>
            <a:spLocks noGrp="1"/>
          </p:cNvSpPr>
          <p:nvPr>
            <p:ph type="sldNum" sz="quarter" idx="12"/>
          </p:nvPr>
        </p:nvSpPr>
        <p:spPr/>
        <p:txBody>
          <a:bodyPr/>
          <a:lstStyle/>
          <a:p>
            <a:fld id="{48F63A3B-78C7-47BE-AE5E-E10140E04643}" type="slidenum">
              <a:rPr lang="en-US" smtClean="0"/>
              <a:t>26</a:t>
            </a:fld>
            <a:endParaRPr lang="en-US" dirty="0"/>
          </a:p>
        </p:txBody>
      </p:sp>
    </p:spTree>
    <p:extLst>
      <p:ext uri="{BB962C8B-B14F-4D97-AF65-F5344CB8AC3E}">
        <p14:creationId xmlns:p14="http://schemas.microsoft.com/office/powerpoint/2010/main" val="2171563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570C-F574-E490-13B3-237A2E734449}"/>
              </a:ext>
            </a:extLst>
          </p:cNvPr>
          <p:cNvSpPr>
            <a:spLocks noGrp="1"/>
          </p:cNvSpPr>
          <p:nvPr>
            <p:ph type="ctrTitle"/>
          </p:nvPr>
        </p:nvSpPr>
        <p:spPr>
          <a:xfrm>
            <a:off x="2438400" y="1516888"/>
            <a:ext cx="6787388" cy="1225296"/>
          </a:xfrm>
        </p:spPr>
        <p:txBody>
          <a:bodyPr/>
          <a:lstStyle/>
          <a:p>
            <a:r>
              <a:rPr lang="en-US" dirty="0"/>
              <a:t>Deep Learning</a:t>
            </a:r>
          </a:p>
        </p:txBody>
      </p:sp>
      <p:sp>
        <p:nvSpPr>
          <p:cNvPr id="3" name="Subtitle 2">
            <a:extLst>
              <a:ext uri="{FF2B5EF4-FFF2-40B4-BE49-F238E27FC236}">
                <a16:creationId xmlns:a16="http://schemas.microsoft.com/office/drawing/2014/main" id="{9D2A37CE-EACB-F34F-0111-20B05E1FF151}"/>
              </a:ext>
            </a:extLst>
          </p:cNvPr>
          <p:cNvSpPr>
            <a:spLocks noGrp="1"/>
          </p:cNvSpPr>
          <p:nvPr>
            <p:ph type="subTitle" idx="1"/>
          </p:nvPr>
        </p:nvSpPr>
        <p:spPr/>
        <p:txBody>
          <a:bodyPr/>
          <a:lstStyle/>
          <a:p>
            <a:r>
              <a:rPr lang="en-US" dirty="0"/>
              <a:t>Artificial Neural Network</a:t>
            </a:r>
          </a:p>
        </p:txBody>
      </p:sp>
    </p:spTree>
    <p:extLst>
      <p:ext uri="{BB962C8B-B14F-4D97-AF65-F5344CB8AC3E}">
        <p14:creationId xmlns:p14="http://schemas.microsoft.com/office/powerpoint/2010/main" val="1678066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D0872D-A49D-7C9E-89B4-DCB9C880401C}"/>
              </a:ext>
            </a:extLst>
          </p:cNvPr>
          <p:cNvSpPr>
            <a:spLocks noGrp="1"/>
          </p:cNvSpPr>
          <p:nvPr>
            <p:ph type="sldNum" sz="quarter" idx="12"/>
          </p:nvPr>
        </p:nvSpPr>
        <p:spPr/>
        <p:txBody>
          <a:bodyPr/>
          <a:lstStyle/>
          <a:p>
            <a:fld id="{48F63A3B-78C7-47BE-AE5E-E10140E04643}" type="slidenum">
              <a:rPr lang="en-US" smtClean="0"/>
              <a:t>28</a:t>
            </a:fld>
            <a:endParaRPr lang="en-US" dirty="0"/>
          </a:p>
        </p:txBody>
      </p:sp>
      <p:sp>
        <p:nvSpPr>
          <p:cNvPr id="4" name="Title 3">
            <a:extLst>
              <a:ext uri="{FF2B5EF4-FFF2-40B4-BE49-F238E27FC236}">
                <a16:creationId xmlns:a16="http://schemas.microsoft.com/office/drawing/2014/main" id="{91B4A611-A4A6-278A-A038-A809EE3D5ECD}"/>
              </a:ext>
            </a:extLst>
          </p:cNvPr>
          <p:cNvSpPr>
            <a:spLocks noGrp="1"/>
          </p:cNvSpPr>
          <p:nvPr>
            <p:ph type="title"/>
          </p:nvPr>
        </p:nvSpPr>
        <p:spPr>
          <a:xfrm>
            <a:off x="3852237" y="210312"/>
            <a:ext cx="8165592" cy="768096"/>
          </a:xfrm>
        </p:spPr>
        <p:txBody>
          <a:bodyPr/>
          <a:lstStyle/>
          <a:p>
            <a:pPr algn="ctr"/>
            <a:r>
              <a:rPr lang="en-US" dirty="0"/>
              <a:t>Deep learning</a:t>
            </a:r>
          </a:p>
        </p:txBody>
      </p:sp>
      <p:sp>
        <p:nvSpPr>
          <p:cNvPr id="5" name="Content Placeholder 4">
            <a:extLst>
              <a:ext uri="{FF2B5EF4-FFF2-40B4-BE49-F238E27FC236}">
                <a16:creationId xmlns:a16="http://schemas.microsoft.com/office/drawing/2014/main" id="{C608EDB4-9155-A361-D41D-7EB7B78788A3}"/>
              </a:ext>
            </a:extLst>
          </p:cNvPr>
          <p:cNvSpPr>
            <a:spLocks noGrp="1"/>
          </p:cNvSpPr>
          <p:nvPr>
            <p:ph sz="half" idx="2"/>
          </p:nvPr>
        </p:nvSpPr>
        <p:spPr>
          <a:xfrm>
            <a:off x="3608613" y="870857"/>
            <a:ext cx="8409215" cy="5605417"/>
          </a:xfrm>
        </p:spPr>
        <p:txBody>
          <a:bodyPr/>
          <a:lstStyle/>
          <a:p>
            <a:pPr marL="0" indent="0">
              <a:lnSpc>
                <a:spcPct val="200000"/>
              </a:lnSpc>
              <a:buNone/>
            </a:pPr>
            <a:r>
              <a:rPr lang="en-US" sz="1600" dirty="0">
                <a:latin typeface="Bookman Old Style" panose="02050604050505020204" pitchFamily="18" charset="0"/>
              </a:rPr>
              <a:t>Deep learning networks are neural networks with many layers such as input layers, output layer and hidden layer.</a:t>
            </a:r>
          </a:p>
          <a:p>
            <a:pPr marL="0" indent="0">
              <a:lnSpc>
                <a:spcPct val="200000"/>
              </a:lnSpc>
              <a:buNone/>
            </a:pPr>
            <a:r>
              <a:rPr lang="en-US" sz="1600" dirty="0">
                <a:latin typeface="Bookman Old Style" panose="02050604050505020204" pitchFamily="18" charset="0"/>
              </a:rPr>
              <a:t>It is based on the interconnection between neurons in the human brain. The system is able to think like a human using neural network and its performance improves with more data.</a:t>
            </a:r>
          </a:p>
          <a:p>
            <a:pPr marL="0" indent="0">
              <a:lnSpc>
                <a:spcPct val="200000"/>
              </a:lnSpc>
              <a:buNone/>
            </a:pPr>
            <a:r>
              <a:rPr lang="en-US" sz="1600" dirty="0">
                <a:latin typeface="Bookman Old Style" panose="02050604050505020204" pitchFamily="18" charset="0"/>
              </a:rPr>
              <a:t>The layered network can process extensive amounts of data and determine the “weight” of each link in the network </a:t>
            </a:r>
          </a:p>
          <a:p>
            <a:pPr marL="0" indent="0">
              <a:lnSpc>
                <a:spcPct val="200000"/>
              </a:lnSpc>
              <a:buNone/>
            </a:pPr>
            <a:r>
              <a:rPr lang="en-US" sz="1600" dirty="0">
                <a:latin typeface="Bookman Old Style" panose="02050604050505020204" pitchFamily="18" charset="0"/>
              </a:rPr>
              <a:t>Example, in an image recognition system, some layers of the neural network might detect individual features of a face, like eyes, nose, or mouth, while another layer would be able to tell whether those features appear in a way that indicates a face. </a:t>
            </a:r>
          </a:p>
        </p:txBody>
      </p:sp>
    </p:spTree>
    <p:extLst>
      <p:ext uri="{BB962C8B-B14F-4D97-AF65-F5344CB8AC3E}">
        <p14:creationId xmlns:p14="http://schemas.microsoft.com/office/powerpoint/2010/main" val="3385304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D0872D-A49D-7C9E-89B4-DCB9C880401C}"/>
              </a:ext>
            </a:extLst>
          </p:cNvPr>
          <p:cNvSpPr>
            <a:spLocks noGrp="1"/>
          </p:cNvSpPr>
          <p:nvPr>
            <p:ph type="sldNum" sz="quarter" idx="12"/>
          </p:nvPr>
        </p:nvSpPr>
        <p:spPr/>
        <p:txBody>
          <a:bodyPr/>
          <a:lstStyle/>
          <a:p>
            <a:fld id="{48F63A3B-78C7-47BE-AE5E-E10140E04643}" type="slidenum">
              <a:rPr lang="en-US" smtClean="0"/>
              <a:t>29</a:t>
            </a:fld>
            <a:endParaRPr lang="en-US" dirty="0"/>
          </a:p>
        </p:txBody>
      </p:sp>
      <p:sp>
        <p:nvSpPr>
          <p:cNvPr id="4" name="Title 3">
            <a:extLst>
              <a:ext uri="{FF2B5EF4-FFF2-40B4-BE49-F238E27FC236}">
                <a16:creationId xmlns:a16="http://schemas.microsoft.com/office/drawing/2014/main" id="{91B4A611-A4A6-278A-A038-A809EE3D5ECD}"/>
              </a:ext>
            </a:extLst>
          </p:cNvPr>
          <p:cNvSpPr>
            <a:spLocks noGrp="1"/>
          </p:cNvSpPr>
          <p:nvPr>
            <p:ph type="title"/>
          </p:nvPr>
        </p:nvSpPr>
        <p:spPr>
          <a:xfrm>
            <a:off x="4026408" y="461264"/>
            <a:ext cx="8165592" cy="768096"/>
          </a:xfrm>
        </p:spPr>
        <p:txBody>
          <a:bodyPr/>
          <a:lstStyle/>
          <a:p>
            <a:pPr algn="ctr"/>
            <a:r>
              <a:rPr lang="en-US" dirty="0"/>
              <a:t>Deep learning</a:t>
            </a:r>
          </a:p>
        </p:txBody>
      </p:sp>
      <p:sp>
        <p:nvSpPr>
          <p:cNvPr id="5" name="Content Placeholder 4">
            <a:extLst>
              <a:ext uri="{FF2B5EF4-FFF2-40B4-BE49-F238E27FC236}">
                <a16:creationId xmlns:a16="http://schemas.microsoft.com/office/drawing/2014/main" id="{C608EDB4-9155-A361-D41D-7EB7B78788A3}"/>
              </a:ext>
            </a:extLst>
          </p:cNvPr>
          <p:cNvSpPr>
            <a:spLocks noGrp="1"/>
          </p:cNvSpPr>
          <p:nvPr>
            <p:ph sz="half" idx="2"/>
          </p:nvPr>
        </p:nvSpPr>
        <p:spPr>
          <a:xfrm>
            <a:off x="3603752" y="1737360"/>
            <a:ext cx="7074408" cy="4306380"/>
          </a:xfrm>
        </p:spPr>
        <p:txBody>
          <a:bodyPr/>
          <a:lstStyle/>
          <a:p>
            <a:pPr marL="0" indent="0">
              <a:lnSpc>
                <a:spcPct val="150000"/>
              </a:lnSpc>
              <a:spcAft>
                <a:spcPts val="800"/>
              </a:spcAft>
              <a:buNone/>
            </a:pPr>
            <a:r>
              <a:rPr lang="en-US" sz="1800" dirty="0">
                <a:solidFill>
                  <a:srgbClr val="212121"/>
                </a:solidFill>
                <a:effectLst/>
                <a:latin typeface="Bookman Old Style" panose="02050604050505020204" pitchFamily="18" charset="0"/>
                <a:ea typeface="Calibri" panose="020F0502020204030204" pitchFamily="34" charset="0"/>
                <a:cs typeface="Times New Roman" panose="02020603050405020304" pitchFamily="18" charset="0"/>
              </a:rPr>
              <a:t>The main layers  in Deep Learning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Symbol" panose="05050102010706020507" pitchFamily="18" charset="2"/>
              <a:buChar char=""/>
            </a:pPr>
            <a:r>
              <a:rPr lang="en-US" sz="1800" dirty="0">
                <a:solidFill>
                  <a:srgbClr val="333333"/>
                </a:solidFill>
                <a:effectLst/>
                <a:latin typeface="Bookman Old Style" panose="02050604050505020204" pitchFamily="18" charset="0"/>
                <a:ea typeface="Times New Roman" panose="02020603050405020304" pitchFamily="18" charset="0"/>
                <a:cs typeface="Segoe UI" panose="020B0502040204020203" pitchFamily="34" charset="0"/>
              </a:rPr>
              <a:t>The </a:t>
            </a:r>
            <a:r>
              <a:rPr lang="en-US" sz="1800" b="1" dirty="0">
                <a:solidFill>
                  <a:srgbClr val="00B050"/>
                </a:solidFill>
                <a:effectLst/>
                <a:latin typeface="Bookman Old Style" panose="02050604050505020204" pitchFamily="18" charset="0"/>
                <a:ea typeface="Times New Roman" panose="02020603050405020304" pitchFamily="18" charset="0"/>
                <a:cs typeface="Segoe UI" panose="020B0502040204020203" pitchFamily="34" charset="0"/>
              </a:rPr>
              <a:t>input layer </a:t>
            </a:r>
            <a:r>
              <a:rPr lang="en-US" sz="1800" dirty="0">
                <a:solidFill>
                  <a:srgbClr val="333333"/>
                </a:solidFill>
                <a:effectLst/>
                <a:latin typeface="Bookman Old Style" panose="02050604050505020204" pitchFamily="18" charset="0"/>
                <a:ea typeface="Times New Roman" panose="02020603050405020304" pitchFamily="18" charset="0"/>
                <a:cs typeface="Segoe UI" panose="020B0502040204020203" pitchFamily="34" charset="0"/>
              </a:rPr>
              <a:t>accepts input data; </a:t>
            </a:r>
          </a:p>
          <a:p>
            <a:pPr marL="342900" indent="-342900">
              <a:lnSpc>
                <a:spcPct val="150000"/>
              </a:lnSpc>
              <a:buFont typeface="Symbol" panose="05050102010706020507" pitchFamily="18" charset="2"/>
              <a:buChar char=""/>
            </a:pPr>
            <a:r>
              <a:rPr lang="en-US" sz="1800" b="1" dirty="0">
                <a:solidFill>
                  <a:srgbClr val="00B050"/>
                </a:solidFill>
                <a:effectLst/>
                <a:latin typeface="Bookman Old Style" panose="02050604050505020204" pitchFamily="18" charset="0"/>
                <a:ea typeface="Calibri" panose="020F0502020204030204" pitchFamily="34" charset="0"/>
                <a:cs typeface="Segoe UI" panose="020B0502040204020203" pitchFamily="34" charset="0"/>
              </a:rPr>
              <a:t>output layers </a:t>
            </a:r>
            <a:r>
              <a:rPr lang="en-US" sz="1800" dirty="0">
                <a:solidFill>
                  <a:srgbClr val="333333"/>
                </a:solidFill>
                <a:effectLst/>
                <a:latin typeface="Bookman Old Style" panose="02050604050505020204" pitchFamily="18" charset="0"/>
                <a:ea typeface="Calibri" panose="020F0502020204030204" pitchFamily="34" charset="0"/>
                <a:cs typeface="Segoe UI" panose="020B0502040204020203" pitchFamily="34" charset="0"/>
              </a:rPr>
              <a:t>show the expected results</a:t>
            </a:r>
            <a:endParaRPr lang="en-US" sz="18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Symbol" panose="05050102010706020507" pitchFamily="18" charset="2"/>
              <a:buChar char=""/>
            </a:pPr>
            <a:r>
              <a:rPr lang="en-US" sz="1800" b="1" dirty="0">
                <a:solidFill>
                  <a:srgbClr val="00B050"/>
                </a:solidFill>
                <a:effectLst/>
                <a:latin typeface="Bookman Old Style" panose="02050604050505020204" pitchFamily="18" charset="0"/>
                <a:ea typeface="Times New Roman" panose="02020603050405020304" pitchFamily="18" charset="0"/>
                <a:cs typeface="Segoe UI" panose="020B0502040204020203" pitchFamily="34" charset="0"/>
              </a:rPr>
              <a:t>hidden layers </a:t>
            </a:r>
            <a:r>
              <a:rPr lang="en-US" sz="1800" dirty="0">
                <a:solidFill>
                  <a:srgbClr val="333333"/>
                </a:solidFill>
                <a:effectLst/>
                <a:latin typeface="Bookman Old Style" panose="02050604050505020204" pitchFamily="18" charset="0"/>
                <a:ea typeface="Times New Roman" panose="02020603050405020304" pitchFamily="18" charset="0"/>
                <a:cs typeface="Segoe UI" panose="020B0502040204020203" pitchFamily="34" charset="0"/>
              </a:rPr>
              <a:t>are used to find any hidden pattern and feature from the data. This is where data from the input layer is processed into something which can be sent to the output layer</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76773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049366" y="457200"/>
            <a:ext cx="6766560" cy="768096"/>
          </a:xfrm>
        </p:spPr>
        <p:txBody>
          <a:bodyPr/>
          <a:lstStyle/>
          <a:p>
            <a:pPr algn="ctr"/>
            <a:r>
              <a:rPr lang="en-US" dirty="0"/>
              <a:t>Types of AI</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3590488" y="1441453"/>
            <a:ext cx="7684316" cy="4120448"/>
          </a:xfrm>
        </p:spPr>
        <p:txBody>
          <a:bodyPr/>
          <a:lstStyle/>
          <a:p>
            <a:pPr>
              <a:lnSpc>
                <a:spcPct val="200000"/>
              </a:lnSpc>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Artificial Intelligence is the ability of the computer to copy some aspect of human intelligence or the science of developing computers to think like human.</a:t>
            </a:r>
          </a:p>
          <a:p>
            <a:pPr>
              <a:lnSpc>
                <a:spcPct val="200000"/>
              </a:lnSpc>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AI can be thought of as a machine with cognitive abilities such as problem solving and learning from examples. All of these can be measured against human benchmarks such as reasoning, speech and sight. AI is often split into three categories.</a:t>
            </a:r>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038DB-09CB-0FDD-41B0-FFA17BD00540}"/>
              </a:ext>
            </a:extLst>
          </p:cNvPr>
          <p:cNvSpPr>
            <a:spLocks noGrp="1"/>
          </p:cNvSpPr>
          <p:nvPr>
            <p:ph type="title"/>
          </p:nvPr>
        </p:nvSpPr>
        <p:spPr>
          <a:xfrm>
            <a:off x="4622800" y="359664"/>
            <a:ext cx="7013448" cy="1627632"/>
          </a:xfrm>
        </p:spPr>
        <p:txBody>
          <a:bodyPr/>
          <a:lstStyle/>
          <a:p>
            <a:pPr algn="ctr"/>
            <a:r>
              <a:rPr lang="en-US" dirty="0"/>
              <a:t>How does deep learning work?</a:t>
            </a:r>
          </a:p>
        </p:txBody>
      </p:sp>
      <p:sp>
        <p:nvSpPr>
          <p:cNvPr id="4" name="Text Placeholder 3">
            <a:extLst>
              <a:ext uri="{FF2B5EF4-FFF2-40B4-BE49-F238E27FC236}">
                <a16:creationId xmlns:a16="http://schemas.microsoft.com/office/drawing/2014/main" id="{7DE1102D-FC21-8390-D50E-CEF2B6BBA3A5}"/>
              </a:ext>
            </a:extLst>
          </p:cNvPr>
          <p:cNvSpPr>
            <a:spLocks noGrp="1"/>
          </p:cNvSpPr>
          <p:nvPr>
            <p:ph type="body" sz="quarter" idx="13"/>
          </p:nvPr>
        </p:nvSpPr>
        <p:spPr>
          <a:xfrm>
            <a:off x="4033520" y="1643347"/>
            <a:ext cx="7741920" cy="4300728"/>
          </a:xfrm>
        </p:spPr>
        <p:txBody>
          <a:bodyPr/>
          <a:lstStyle/>
          <a:p>
            <a:pPr marL="342900" indent="-342900">
              <a:lnSpc>
                <a:spcPct val="150000"/>
              </a:lnSpc>
              <a:buFont typeface="+mj-lt"/>
              <a:buAutoNum type="arabicPeriod"/>
            </a:pPr>
            <a:r>
              <a:rPr lang="en-US" sz="1800" dirty="0">
                <a:latin typeface="Bookman Old Style" panose="02050604050505020204" pitchFamily="18" charset="0"/>
              </a:rPr>
              <a:t>Calculate the weighted sum</a:t>
            </a:r>
          </a:p>
          <a:p>
            <a:pPr marL="342900" indent="-342900">
              <a:lnSpc>
                <a:spcPct val="150000"/>
              </a:lnSpc>
              <a:buFont typeface="+mj-lt"/>
              <a:buAutoNum type="arabicPeriod"/>
            </a:pPr>
            <a:r>
              <a:rPr lang="en-US" sz="1800" dirty="0">
                <a:latin typeface="Bookman Old Style" panose="02050604050505020204" pitchFamily="18" charset="0"/>
              </a:rPr>
              <a:t>Use this weighted sum in 1 as input for the activation function.</a:t>
            </a:r>
          </a:p>
          <a:p>
            <a:pPr marL="342900" indent="-342900">
              <a:lnSpc>
                <a:spcPct val="150000"/>
              </a:lnSpc>
              <a:buFont typeface="+mj-lt"/>
              <a:buAutoNum type="arabicPeriod"/>
            </a:pPr>
            <a:r>
              <a:rPr lang="en-US" sz="1800" dirty="0">
                <a:latin typeface="Bookman Old Style" panose="02050604050505020204" pitchFamily="18" charset="0"/>
              </a:rPr>
              <a:t>The activation function adds bias and decides whether the neuron should be triggered or not.</a:t>
            </a:r>
          </a:p>
          <a:p>
            <a:pPr marL="342900" indent="-342900">
              <a:lnSpc>
                <a:spcPct val="150000"/>
              </a:lnSpc>
              <a:buFont typeface="+mj-lt"/>
              <a:buAutoNum type="arabicPeriod"/>
            </a:pPr>
            <a:r>
              <a:rPr lang="en-US" sz="1800" dirty="0">
                <a:latin typeface="Bookman Old Style" panose="02050604050505020204" pitchFamily="18" charset="0"/>
              </a:rPr>
              <a:t>Predict output at the output layer.</a:t>
            </a:r>
          </a:p>
          <a:p>
            <a:pPr marL="342900" indent="-342900">
              <a:lnSpc>
                <a:spcPct val="150000"/>
              </a:lnSpc>
              <a:buFont typeface="+mj-lt"/>
              <a:buAutoNum type="arabicPeriod"/>
            </a:pPr>
            <a:r>
              <a:rPr lang="en-US" sz="1800" dirty="0">
                <a:latin typeface="Bookman Old Style" panose="02050604050505020204" pitchFamily="18" charset="0"/>
              </a:rPr>
              <a:t>Compare predicted output and actual output</a:t>
            </a:r>
          </a:p>
          <a:p>
            <a:pPr marL="342900" indent="-342900">
              <a:lnSpc>
                <a:spcPct val="150000"/>
              </a:lnSpc>
              <a:buFont typeface="+mj-lt"/>
              <a:buAutoNum type="arabicPeriod"/>
            </a:pPr>
            <a:r>
              <a:rPr lang="en-US" sz="1800" dirty="0">
                <a:latin typeface="Bookman Old Style" panose="02050604050505020204" pitchFamily="18" charset="0"/>
              </a:rPr>
              <a:t>Use the backpropagation method for improving the performance of the model. In this step, the cost function plays a vital role in reducing the error rate.</a:t>
            </a:r>
          </a:p>
          <a:p>
            <a:endParaRPr lang="en-US" dirty="0"/>
          </a:p>
        </p:txBody>
      </p:sp>
      <p:sp>
        <p:nvSpPr>
          <p:cNvPr id="6" name="Slide Number Placeholder 5">
            <a:extLst>
              <a:ext uri="{FF2B5EF4-FFF2-40B4-BE49-F238E27FC236}">
                <a16:creationId xmlns:a16="http://schemas.microsoft.com/office/drawing/2014/main" id="{ED129CED-6750-D7FA-C7DA-6D419D9D403F}"/>
              </a:ext>
            </a:extLst>
          </p:cNvPr>
          <p:cNvSpPr>
            <a:spLocks noGrp="1"/>
          </p:cNvSpPr>
          <p:nvPr>
            <p:ph type="sldNum" sz="quarter" idx="12"/>
          </p:nvPr>
        </p:nvSpPr>
        <p:spPr/>
        <p:txBody>
          <a:bodyPr/>
          <a:lstStyle/>
          <a:p>
            <a:fld id="{48F63A3B-78C7-47BE-AE5E-E10140E04643}" type="slidenum">
              <a:rPr lang="en-US" smtClean="0"/>
              <a:t>30</a:t>
            </a:fld>
            <a:endParaRPr lang="en-US" dirty="0"/>
          </a:p>
        </p:txBody>
      </p:sp>
    </p:spTree>
    <p:extLst>
      <p:ext uri="{BB962C8B-B14F-4D97-AF65-F5344CB8AC3E}">
        <p14:creationId xmlns:p14="http://schemas.microsoft.com/office/powerpoint/2010/main" val="824488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BF673-3A24-A320-F2CF-3E02BF08439D}"/>
              </a:ext>
            </a:extLst>
          </p:cNvPr>
          <p:cNvSpPr>
            <a:spLocks noGrp="1"/>
          </p:cNvSpPr>
          <p:nvPr>
            <p:ph type="title"/>
          </p:nvPr>
        </p:nvSpPr>
        <p:spPr>
          <a:xfrm>
            <a:off x="778256" y="377952"/>
            <a:ext cx="7786624" cy="1440688"/>
          </a:xfrm>
        </p:spPr>
        <p:txBody>
          <a:bodyPr/>
          <a:lstStyle/>
          <a:p>
            <a:pPr algn="ctr"/>
            <a:r>
              <a:rPr lang="en-US" sz="4400" dirty="0"/>
              <a:t>Deep Learning- Backpropagation</a:t>
            </a:r>
            <a:endParaRPr lang="en-US" dirty="0"/>
          </a:p>
        </p:txBody>
      </p:sp>
      <p:sp>
        <p:nvSpPr>
          <p:cNvPr id="3" name="Content Placeholder 2">
            <a:extLst>
              <a:ext uri="{FF2B5EF4-FFF2-40B4-BE49-F238E27FC236}">
                <a16:creationId xmlns:a16="http://schemas.microsoft.com/office/drawing/2014/main" id="{A402D048-0791-9632-1517-3899E05662BE}"/>
              </a:ext>
            </a:extLst>
          </p:cNvPr>
          <p:cNvSpPr>
            <a:spLocks noGrp="1"/>
          </p:cNvSpPr>
          <p:nvPr>
            <p:ph idx="1"/>
          </p:nvPr>
        </p:nvSpPr>
        <p:spPr>
          <a:xfrm>
            <a:off x="526586" y="2073694"/>
            <a:ext cx="5693664" cy="4016248"/>
          </a:xfrm>
        </p:spPr>
        <p:txBody>
          <a:bodyPr/>
          <a:lstStyle/>
          <a:p>
            <a:pPr>
              <a:lnSpc>
                <a:spcPct val="200000"/>
              </a:lnSpc>
            </a:pPr>
            <a:r>
              <a:rPr lang="en-US" sz="1800" dirty="0"/>
              <a:t>Deep Learning makes use of Backpropagation </a:t>
            </a:r>
          </a:p>
          <a:p>
            <a:pPr>
              <a:lnSpc>
                <a:spcPct val="200000"/>
              </a:lnSpc>
            </a:pPr>
            <a:r>
              <a:rPr lang="en-US" sz="1800" dirty="0"/>
              <a:t>Backpropagation in neural network is a short form for “backward propagation of errors.”</a:t>
            </a:r>
          </a:p>
          <a:p>
            <a:pPr>
              <a:lnSpc>
                <a:spcPct val="200000"/>
              </a:lnSpc>
            </a:pPr>
            <a:r>
              <a:rPr lang="en-US" sz="1800" dirty="0"/>
              <a:t> It is a standard method of training artificial neural networks. </a:t>
            </a:r>
          </a:p>
          <a:p>
            <a:pPr>
              <a:lnSpc>
                <a:spcPct val="200000"/>
              </a:lnSpc>
            </a:pPr>
            <a:r>
              <a:rPr lang="en-US" sz="1800" dirty="0"/>
              <a:t>This method helps calculate the gradient of a loss function with respect to all the weights in the network </a:t>
            </a:r>
          </a:p>
        </p:txBody>
      </p:sp>
      <p:pic>
        <p:nvPicPr>
          <p:cNvPr id="5" name="Picture 4" descr="Diagram&#10;&#10;Description automatically generated">
            <a:extLst>
              <a:ext uri="{FF2B5EF4-FFF2-40B4-BE49-F238E27FC236}">
                <a16:creationId xmlns:a16="http://schemas.microsoft.com/office/drawing/2014/main" id="{E01A6D17-45A3-EB14-B76D-1384D5ED91DB}"/>
              </a:ext>
            </a:extLst>
          </p:cNvPr>
          <p:cNvPicPr>
            <a:picLocks noChangeAspect="1"/>
          </p:cNvPicPr>
          <p:nvPr/>
        </p:nvPicPr>
        <p:blipFill>
          <a:blip r:embed="rId2"/>
          <a:stretch>
            <a:fillRect/>
          </a:stretch>
        </p:blipFill>
        <p:spPr>
          <a:xfrm>
            <a:off x="7130414" y="1818640"/>
            <a:ext cx="4764921" cy="26739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8900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D0872D-A49D-7C9E-89B4-DCB9C880401C}"/>
              </a:ext>
            </a:extLst>
          </p:cNvPr>
          <p:cNvSpPr>
            <a:spLocks noGrp="1"/>
          </p:cNvSpPr>
          <p:nvPr>
            <p:ph type="sldNum" sz="quarter" idx="12"/>
          </p:nvPr>
        </p:nvSpPr>
        <p:spPr/>
        <p:txBody>
          <a:bodyPr/>
          <a:lstStyle/>
          <a:p>
            <a:fld id="{48F63A3B-78C7-47BE-AE5E-E10140E04643}" type="slidenum">
              <a:rPr lang="en-US" smtClean="0"/>
              <a:t>32</a:t>
            </a:fld>
            <a:endParaRPr lang="en-US" dirty="0"/>
          </a:p>
        </p:txBody>
      </p:sp>
      <p:sp>
        <p:nvSpPr>
          <p:cNvPr id="4" name="Title 3">
            <a:extLst>
              <a:ext uri="{FF2B5EF4-FFF2-40B4-BE49-F238E27FC236}">
                <a16:creationId xmlns:a16="http://schemas.microsoft.com/office/drawing/2014/main" id="{91B4A611-A4A6-278A-A038-A809EE3D5ECD}"/>
              </a:ext>
            </a:extLst>
          </p:cNvPr>
          <p:cNvSpPr>
            <a:spLocks noGrp="1"/>
          </p:cNvSpPr>
          <p:nvPr>
            <p:ph type="title"/>
          </p:nvPr>
        </p:nvSpPr>
        <p:spPr>
          <a:xfrm>
            <a:off x="119742" y="1250478"/>
            <a:ext cx="3407229" cy="1394750"/>
          </a:xfrm>
        </p:spPr>
        <p:txBody>
          <a:bodyPr/>
          <a:lstStyle/>
          <a:p>
            <a:pPr algn="ctr"/>
            <a:r>
              <a:rPr lang="en-US" sz="4000" dirty="0"/>
              <a:t>Deep learning</a:t>
            </a:r>
          </a:p>
        </p:txBody>
      </p:sp>
      <p:sp>
        <p:nvSpPr>
          <p:cNvPr id="5" name="Content Placeholder 4">
            <a:extLst>
              <a:ext uri="{FF2B5EF4-FFF2-40B4-BE49-F238E27FC236}">
                <a16:creationId xmlns:a16="http://schemas.microsoft.com/office/drawing/2014/main" id="{C608EDB4-9155-A361-D41D-7EB7B78788A3}"/>
              </a:ext>
            </a:extLst>
          </p:cNvPr>
          <p:cNvSpPr>
            <a:spLocks noGrp="1"/>
          </p:cNvSpPr>
          <p:nvPr>
            <p:ph sz="half" idx="2"/>
          </p:nvPr>
        </p:nvSpPr>
        <p:spPr>
          <a:xfrm>
            <a:off x="3685975" y="594360"/>
            <a:ext cx="8317702" cy="6203769"/>
          </a:xfrm>
        </p:spPr>
        <p:txBody>
          <a:bodyPr/>
          <a:lstStyle/>
          <a:p>
            <a:pPr marL="0" indent="0">
              <a:lnSpc>
                <a:spcPct val="150000"/>
              </a:lnSpc>
              <a:spcAft>
                <a:spcPts val="800"/>
              </a:spcAft>
              <a:buNone/>
            </a:pPr>
            <a:r>
              <a:rPr lang="en-US" sz="1800" dirty="0">
                <a:solidFill>
                  <a:srgbClr val="212121"/>
                </a:solidFill>
                <a:effectLst/>
                <a:latin typeface="Bookman Old Style" panose="02050604050505020204" pitchFamily="18" charset="0"/>
                <a:ea typeface="Calibri" panose="020F0502020204030204" pitchFamily="34" charset="0"/>
                <a:cs typeface="Times New Roman" panose="02020603050405020304" pitchFamily="18" charset="0"/>
              </a:rPr>
              <a:t>Back Propagation when designing neural networks, it is necessary to give random weightings to each of the neural connections. </a:t>
            </a:r>
          </a:p>
          <a:p>
            <a:pPr marL="0" indent="0">
              <a:lnSpc>
                <a:spcPct val="150000"/>
              </a:lnSpc>
              <a:spcAft>
                <a:spcPts val="800"/>
              </a:spcAft>
              <a:buNone/>
            </a:pPr>
            <a:r>
              <a:rPr lang="en-US" sz="1800" dirty="0">
                <a:solidFill>
                  <a:srgbClr val="212121"/>
                </a:solidFill>
                <a:effectLst/>
                <a:latin typeface="Bookman Old Style" panose="02050604050505020204" pitchFamily="18" charset="0"/>
                <a:ea typeface="Calibri" panose="020F0502020204030204" pitchFamily="34" charset="0"/>
                <a:cs typeface="Times New Roman" panose="02020603050405020304" pitchFamily="18" charset="0"/>
              </a:rPr>
              <a:t>However, the system designer will not initially know which weight factors to use to produce the best results. It is necessary to train the neural networks during the development stage</a:t>
            </a:r>
          </a:p>
          <a:p>
            <a:pPr marL="0" indent="0">
              <a:lnSpc>
                <a:spcPct val="150000"/>
              </a:lnSpc>
              <a:spcAft>
                <a:spcPts val="800"/>
              </a:spcAft>
              <a:buNone/>
            </a:pPr>
            <a:r>
              <a:rPr lang="en-US" sz="1800" dirty="0">
                <a:solidFill>
                  <a:srgbClr val="212121"/>
                </a:solidFill>
                <a:effectLst/>
                <a:latin typeface="Bookman Old Style" panose="02050604050505020204" pitchFamily="18" charset="0"/>
                <a:ea typeface="Calibri" panose="020F0502020204030204" pitchFamily="34" charset="0"/>
                <a:cs typeface="Times New Roman" panose="02020603050405020304" pitchFamily="18" charset="0"/>
              </a:rPr>
              <a:t>The training program is iterative; the outputs produced from the system are compared to the expected results and any differences in the two values/results are calculated. </a:t>
            </a:r>
          </a:p>
          <a:p>
            <a:pPr marL="0" indent="0">
              <a:lnSpc>
                <a:spcPct val="150000"/>
              </a:lnSpc>
              <a:spcAft>
                <a:spcPts val="800"/>
              </a:spcAft>
              <a:buNone/>
            </a:pPr>
            <a:r>
              <a:rPr lang="en-US" sz="1800" dirty="0">
                <a:solidFill>
                  <a:srgbClr val="212121"/>
                </a:solidFill>
                <a:effectLst/>
                <a:latin typeface="Bookman Old Style" panose="02050604050505020204" pitchFamily="18" charset="0"/>
                <a:ea typeface="Calibri" panose="020F0502020204030204" pitchFamily="34" charset="0"/>
                <a:cs typeface="Times New Roman" panose="02020603050405020304" pitchFamily="18" charset="0"/>
              </a:rPr>
              <a:t>These errors are propagated (feedback) back into the neural network in order  to update the initial network weightings. </a:t>
            </a:r>
          </a:p>
          <a:p>
            <a:pPr marL="0" indent="0">
              <a:lnSpc>
                <a:spcPct val="150000"/>
              </a:lnSpc>
              <a:spcAft>
                <a:spcPts val="800"/>
              </a:spcAft>
              <a:buNone/>
            </a:pPr>
            <a:r>
              <a:rPr lang="en-US" sz="1800" dirty="0">
                <a:solidFill>
                  <a:srgbClr val="212121"/>
                </a:solidFill>
                <a:effectLst/>
                <a:latin typeface="Bookman Old Style" panose="02050604050505020204" pitchFamily="18" charset="0"/>
                <a:ea typeface="Calibri" panose="020F0502020204030204" pitchFamily="34" charset="0"/>
                <a:cs typeface="Times New Roman" panose="02020603050405020304" pitchFamily="18" charset="0"/>
              </a:rPr>
              <a:t>This process (training) is repeated until the desired outputs are eventually obtained, or the errors in the outputs </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97714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BF673-3A24-A320-F2CF-3E02BF08439D}"/>
              </a:ext>
            </a:extLst>
          </p:cNvPr>
          <p:cNvSpPr>
            <a:spLocks noGrp="1"/>
          </p:cNvSpPr>
          <p:nvPr>
            <p:ph type="title"/>
          </p:nvPr>
        </p:nvSpPr>
        <p:spPr>
          <a:xfrm>
            <a:off x="778256" y="377952"/>
            <a:ext cx="8964458" cy="710619"/>
          </a:xfrm>
        </p:spPr>
        <p:txBody>
          <a:bodyPr/>
          <a:lstStyle/>
          <a:p>
            <a:pPr algn="ctr"/>
            <a:r>
              <a:rPr lang="en-US" sz="3200" dirty="0"/>
              <a:t>Deep Learning- Backpropagation</a:t>
            </a:r>
          </a:p>
        </p:txBody>
      </p:sp>
      <p:sp>
        <p:nvSpPr>
          <p:cNvPr id="3" name="Content Placeholder 2">
            <a:extLst>
              <a:ext uri="{FF2B5EF4-FFF2-40B4-BE49-F238E27FC236}">
                <a16:creationId xmlns:a16="http://schemas.microsoft.com/office/drawing/2014/main" id="{A402D048-0791-9632-1517-3899E05662BE}"/>
              </a:ext>
            </a:extLst>
          </p:cNvPr>
          <p:cNvSpPr>
            <a:spLocks noGrp="1"/>
          </p:cNvSpPr>
          <p:nvPr>
            <p:ph idx="1"/>
          </p:nvPr>
        </p:nvSpPr>
        <p:spPr>
          <a:xfrm>
            <a:off x="149708" y="1088570"/>
            <a:ext cx="7932936" cy="5769429"/>
          </a:xfrm>
        </p:spPr>
        <p:txBody>
          <a:bodyPr/>
          <a:lstStyle/>
          <a:p>
            <a:pPr>
              <a:lnSpc>
                <a:spcPct val="200000"/>
              </a:lnSpc>
            </a:pPr>
            <a:r>
              <a:rPr lang="en-US" sz="1600" dirty="0">
                <a:latin typeface="Bookman Old Style" panose="02050604050505020204" pitchFamily="18" charset="0"/>
              </a:rPr>
              <a:t>Regression Machine learning builds heavily on statistics; for example, regression is one way of analyzing data before it is input into a system or model. </a:t>
            </a:r>
          </a:p>
          <a:p>
            <a:pPr>
              <a:lnSpc>
                <a:spcPct val="200000"/>
              </a:lnSpc>
            </a:pPr>
            <a:r>
              <a:rPr lang="en-US" sz="1600" dirty="0">
                <a:latin typeface="Bookman Old Style" panose="02050604050505020204" pitchFamily="18" charset="0"/>
              </a:rPr>
              <a:t>Regression is used to make predictions from given data by learning some relationship between the input and the output. </a:t>
            </a:r>
          </a:p>
          <a:p>
            <a:pPr>
              <a:lnSpc>
                <a:spcPct val="200000"/>
              </a:lnSpc>
            </a:pPr>
            <a:r>
              <a:rPr lang="en-US" sz="1600" dirty="0">
                <a:latin typeface="Bookman Old Style" panose="02050604050505020204" pitchFamily="18" charset="0"/>
              </a:rPr>
              <a:t>It helps in the understanding of how the value of a dependent variable changes when the values of independent variables are also changed. </a:t>
            </a:r>
          </a:p>
          <a:p>
            <a:pPr>
              <a:lnSpc>
                <a:spcPct val="200000"/>
              </a:lnSpc>
            </a:pPr>
            <a:r>
              <a:rPr lang="en-US" sz="1600" dirty="0">
                <a:latin typeface="Bookman Old Style" panose="02050604050505020204" pitchFamily="18" charset="0"/>
              </a:rPr>
              <a:t>This makes it a valuable tool in prediction applications, such as weather forecasting. In machine learning, this is used to predict the outcome of an event based on any relationship between variables obtained from input data and the hidden parameters</a:t>
            </a:r>
          </a:p>
        </p:txBody>
      </p:sp>
      <p:pic>
        <p:nvPicPr>
          <p:cNvPr id="5" name="Picture 4" descr="Diagram&#10;&#10;Description automatically generated">
            <a:extLst>
              <a:ext uri="{FF2B5EF4-FFF2-40B4-BE49-F238E27FC236}">
                <a16:creationId xmlns:a16="http://schemas.microsoft.com/office/drawing/2014/main" id="{E01A6D17-45A3-EB14-B76D-1384D5ED91DB}"/>
              </a:ext>
            </a:extLst>
          </p:cNvPr>
          <p:cNvPicPr>
            <a:picLocks noChangeAspect="1"/>
          </p:cNvPicPr>
          <p:nvPr/>
        </p:nvPicPr>
        <p:blipFill>
          <a:blip r:embed="rId2"/>
          <a:stretch>
            <a:fillRect/>
          </a:stretch>
        </p:blipFill>
        <p:spPr>
          <a:xfrm>
            <a:off x="8082644" y="3056081"/>
            <a:ext cx="3107871" cy="20189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78811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26705-CC0A-163D-7BCA-F25A70A9D82B}"/>
              </a:ext>
            </a:extLst>
          </p:cNvPr>
          <p:cNvSpPr>
            <a:spLocks noGrp="1"/>
          </p:cNvSpPr>
          <p:nvPr>
            <p:ph type="title"/>
          </p:nvPr>
        </p:nvSpPr>
        <p:spPr>
          <a:xfrm>
            <a:off x="768096" y="457200"/>
            <a:ext cx="10671048" cy="768096"/>
          </a:xfrm>
        </p:spPr>
        <p:txBody>
          <a:bodyPr/>
          <a:lstStyle/>
          <a:p>
            <a:r>
              <a:rPr lang="en-US" sz="2800" dirty="0"/>
              <a:t>Watch the video and make salient notes</a:t>
            </a:r>
          </a:p>
        </p:txBody>
      </p:sp>
      <p:sp>
        <p:nvSpPr>
          <p:cNvPr id="5" name="Slide Number Placeholder 4">
            <a:extLst>
              <a:ext uri="{FF2B5EF4-FFF2-40B4-BE49-F238E27FC236}">
                <a16:creationId xmlns:a16="http://schemas.microsoft.com/office/drawing/2014/main" id="{F1EE440E-E366-73CF-C272-DDFC1361F51B}"/>
              </a:ext>
            </a:extLst>
          </p:cNvPr>
          <p:cNvSpPr>
            <a:spLocks noGrp="1"/>
          </p:cNvSpPr>
          <p:nvPr>
            <p:ph type="sldNum" sz="quarter" idx="12"/>
          </p:nvPr>
        </p:nvSpPr>
        <p:spPr/>
        <p:txBody>
          <a:bodyPr/>
          <a:lstStyle/>
          <a:p>
            <a:fld id="{48F63A3B-78C7-47BE-AE5E-E10140E04643}" type="slidenum">
              <a:rPr lang="en-US" smtClean="0"/>
              <a:t>34</a:t>
            </a:fld>
            <a:endParaRPr lang="en-US" dirty="0"/>
          </a:p>
        </p:txBody>
      </p:sp>
      <p:pic>
        <p:nvPicPr>
          <p:cNvPr id="3" name="Backpropagation in Neural Networks Back Propagation Algorithm with Examples Simplilearn">
            <a:hlinkClick r:id="" action="ppaction://media"/>
            <a:extLst>
              <a:ext uri="{FF2B5EF4-FFF2-40B4-BE49-F238E27FC236}">
                <a16:creationId xmlns:a16="http://schemas.microsoft.com/office/drawing/2014/main" id="{B9788963-5E4B-B6F2-26C5-6C45FAB81D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83733" y="1034823"/>
            <a:ext cx="10270067" cy="5213577"/>
          </a:xfrm>
          <a:prstGeom prst="rect">
            <a:avLst/>
          </a:prstGeom>
        </p:spPr>
      </p:pic>
    </p:spTree>
    <p:extLst>
      <p:ext uri="{BB962C8B-B14F-4D97-AF65-F5344CB8AC3E}">
        <p14:creationId xmlns:p14="http://schemas.microsoft.com/office/powerpoint/2010/main" val="331933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79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@Jenny.com</a:t>
            </a:r>
          </a:p>
        </p:txBody>
      </p:sp>
    </p:spTree>
    <p:extLst>
      <p:ext uri="{BB962C8B-B14F-4D97-AF65-F5344CB8AC3E}">
        <p14:creationId xmlns:p14="http://schemas.microsoft.com/office/powerpoint/2010/main" val="1003962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3757168" y="166624"/>
            <a:ext cx="6766560" cy="768096"/>
          </a:xfrm>
        </p:spPr>
        <p:txBody>
          <a:bodyPr/>
          <a:lstStyle/>
          <a:p>
            <a:r>
              <a:rPr lang="en-US" dirty="0"/>
              <a:t>Types of AI</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3891392" y="1224791"/>
            <a:ext cx="7467302" cy="4939829"/>
          </a:xfrm>
        </p:spPr>
        <p:txBody>
          <a:bodyPr/>
          <a:lstStyle/>
          <a:p>
            <a:pPr>
              <a:lnSpc>
                <a:spcPct val="150000"/>
              </a:lnSpc>
            </a:pPr>
            <a:r>
              <a:rPr lang="en-US" sz="1800" dirty="0">
                <a:latin typeface="Bookman Old Style" panose="02050604050505020204" pitchFamily="18" charset="0"/>
                <a:ea typeface="Calibri" panose="020F0502020204030204" pitchFamily="34" charset="0"/>
                <a:cs typeface="Times New Roman" panose="02020603050405020304" pitchFamily="18" charset="0"/>
              </a:rPr>
              <a:t>AI is often split into three categories.</a:t>
            </a:r>
          </a:p>
          <a:p>
            <a:pPr>
              <a:lnSpc>
                <a:spcPct val="150000"/>
              </a:lnSpc>
            </a:pPr>
            <a:r>
              <a:rPr lang="en-US" sz="1800" b="1" u="sng" dirty="0">
                <a:latin typeface="Bookman Old Style" panose="02050604050505020204" pitchFamily="18" charset="0"/>
                <a:ea typeface="Calibri" panose="020F0502020204030204" pitchFamily="34" charset="0"/>
                <a:cs typeface="Times New Roman" panose="02020603050405020304" pitchFamily="18" charset="0"/>
              </a:rPr>
              <a:t>Narrow/weak/ artificial narrow intelligence (ANI) </a:t>
            </a:r>
            <a:r>
              <a:rPr lang="en-US" sz="1800" dirty="0">
                <a:latin typeface="Bookman Old Style" panose="02050604050505020204" pitchFamily="18" charset="0"/>
                <a:ea typeface="Calibri" panose="020F0502020204030204" pitchFamily="34" charset="0"/>
                <a:cs typeface="Times New Roman" panose="02020603050405020304" pitchFamily="18" charset="0"/>
              </a:rPr>
              <a:t>Intelligence is when a machine has superior performance to a human when doing one specific task.  It simulates human behaviour.  Example Siri</a:t>
            </a:r>
          </a:p>
          <a:p>
            <a:pPr>
              <a:lnSpc>
                <a:spcPct val="150000"/>
              </a:lnSpc>
            </a:pPr>
            <a:r>
              <a:rPr lang="en-US" sz="1800" b="1" u="sng" dirty="0">
                <a:latin typeface="Bookman Old Style" panose="02050604050505020204" pitchFamily="18" charset="0"/>
                <a:ea typeface="Calibri" panose="020F0502020204030204" pitchFamily="34" charset="0"/>
                <a:cs typeface="Times New Roman" panose="02020603050405020304" pitchFamily="18" charset="0"/>
              </a:rPr>
              <a:t>General/Strong/Artificial General Intelligence (AGI) </a:t>
            </a:r>
            <a:r>
              <a:rPr lang="en-US" sz="1800" dirty="0">
                <a:latin typeface="Bookman Old Style" panose="02050604050505020204" pitchFamily="18" charset="0"/>
                <a:ea typeface="Calibri" panose="020F0502020204030204" pitchFamily="34" charset="0"/>
                <a:cs typeface="Times New Roman" panose="02020603050405020304" pitchFamily="18" charset="0"/>
              </a:rPr>
              <a:t>is when a machine is similar in its performance to a human in any intellectual task. </a:t>
            </a:r>
          </a:p>
          <a:p>
            <a:pPr>
              <a:lnSpc>
                <a:spcPct val="150000"/>
              </a:lnSpc>
            </a:pPr>
            <a:r>
              <a:rPr lang="en-US" sz="1800" b="1" u="sng" dirty="0">
                <a:latin typeface="Bookman Old Style" panose="02050604050505020204" pitchFamily="18" charset="0"/>
                <a:ea typeface="Calibri" panose="020F0502020204030204" pitchFamily="34" charset="0"/>
                <a:cs typeface="Times New Roman" panose="02020603050405020304" pitchFamily="18" charset="0"/>
              </a:rPr>
              <a:t>Super/artificial superintelligence (ASI) or superintelligence </a:t>
            </a:r>
            <a:r>
              <a:rPr lang="en-US" sz="1800" dirty="0">
                <a:latin typeface="Bookman Old Style" panose="02050604050505020204" pitchFamily="18" charset="0"/>
                <a:ea typeface="Calibri" panose="020F0502020204030204" pitchFamily="34" charset="0"/>
                <a:cs typeface="Times New Roman" panose="02020603050405020304" pitchFamily="18" charset="0"/>
              </a:rPr>
              <a:t>is when a machine has superior performance to a human in many tasks. This AI surpasses human intelligence and ability. </a:t>
            </a:r>
          </a:p>
          <a:p>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4</a:t>
            </a:fld>
            <a:endParaRPr lang="en-US" dirty="0"/>
          </a:p>
        </p:txBody>
      </p:sp>
    </p:spTree>
    <p:extLst>
      <p:ext uri="{BB962C8B-B14F-4D97-AF65-F5344CB8AC3E}">
        <p14:creationId xmlns:p14="http://schemas.microsoft.com/office/powerpoint/2010/main" val="3934695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538480" y="364599"/>
            <a:ext cx="7843520"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Machine learning</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1226428" y="1726035"/>
            <a:ext cx="8764859" cy="3835866"/>
          </a:xfrm>
        </p:spPr>
        <p:txBody>
          <a:bodyPr/>
          <a:lstStyle/>
          <a:p>
            <a:pPr algn="l">
              <a:lnSpc>
                <a:spcPct val="150000"/>
              </a:lnSpc>
            </a:pPr>
            <a:r>
              <a:rPr lang="en-US" dirty="0"/>
              <a:t>Keywords</a:t>
            </a:r>
          </a:p>
          <a:p>
            <a:pPr algn="l">
              <a:lnSpc>
                <a:spcPct val="150000"/>
              </a:lnSpc>
            </a:pPr>
            <a:r>
              <a:rPr lang="en-US" dirty="0"/>
              <a:t>Research.</a:t>
            </a:r>
          </a:p>
          <a:p>
            <a:pPr algn="l">
              <a:lnSpc>
                <a:spcPct val="150000"/>
              </a:lnSpc>
            </a:pPr>
            <a:r>
              <a:rPr lang="en-US" sz="2400" dirty="0">
                <a:solidFill>
                  <a:schemeClr val="accent6"/>
                </a:solidFill>
                <a:latin typeface="Sabon Next LT" panose="02000500000000000000" pitchFamily="2" charset="0"/>
                <a:cs typeface="Sabon Next LT" panose="02000500000000000000" pitchFamily="2" charset="0"/>
              </a:rPr>
              <a:t>Labelled Data</a:t>
            </a:r>
          </a:p>
          <a:p>
            <a:pPr algn="l">
              <a:lnSpc>
                <a:spcPct val="150000"/>
              </a:lnSpc>
            </a:pPr>
            <a:r>
              <a:rPr lang="en-US" dirty="0" err="1">
                <a:latin typeface="Sabon Next LT" panose="02000500000000000000" pitchFamily="2" charset="0"/>
                <a:cs typeface="Sabon Next LT" panose="02000500000000000000" pitchFamily="2" charset="0"/>
              </a:rPr>
              <a:t>Unlabelled</a:t>
            </a:r>
            <a:r>
              <a:rPr lang="en-US" dirty="0">
                <a:latin typeface="Sabon Next LT" panose="02000500000000000000" pitchFamily="2" charset="0"/>
                <a:cs typeface="Sabon Next LT" panose="02000500000000000000" pitchFamily="2" charset="0"/>
              </a:rPr>
              <a:t> data</a:t>
            </a:r>
          </a:p>
          <a:p>
            <a:pPr algn="l">
              <a:lnSpc>
                <a:spcPct val="150000"/>
              </a:lnSpc>
            </a:pPr>
            <a:r>
              <a:rPr lang="en-US" dirty="0">
                <a:latin typeface="Sabon Next LT" panose="02000500000000000000" pitchFamily="2" charset="0"/>
                <a:cs typeface="Sabon Next LT" panose="02000500000000000000" pitchFamily="2" charset="0"/>
              </a:rPr>
              <a:t>Defined and state how they are used in artificial intelligence </a:t>
            </a:r>
          </a:p>
          <a:p>
            <a:pPr algn="l">
              <a:lnSpc>
                <a:spcPct val="150000"/>
              </a:lnSpc>
            </a:pPr>
            <a:endParaRPr lang="en-US" sz="2400" dirty="0">
              <a:solidFill>
                <a:schemeClr val="accent6"/>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942729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538480" y="364599"/>
            <a:ext cx="7843520"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Machine learning</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1410985" y="2606878"/>
            <a:ext cx="9209477" cy="3458362"/>
          </a:xfrm>
        </p:spPr>
        <p:txBody>
          <a:bodyPr/>
          <a:lstStyle/>
          <a:p>
            <a:pPr algn="l">
              <a:lnSpc>
                <a:spcPct val="150000"/>
              </a:lnSpc>
            </a:pPr>
            <a:r>
              <a:rPr lang="en-US" dirty="0"/>
              <a:t>Machine learning is a subfield of artificial intelligence, in which computers/machines has the capability to imitate intelligent human behavior.</a:t>
            </a:r>
          </a:p>
          <a:p>
            <a:pPr algn="l">
              <a:lnSpc>
                <a:spcPct val="150000"/>
              </a:lnSpc>
            </a:pPr>
            <a:r>
              <a:rPr lang="en-US" dirty="0">
                <a:latin typeface="Sabon Next LT" panose="02000500000000000000" pitchFamily="2" charset="0"/>
                <a:cs typeface="Sabon Next LT" panose="02000500000000000000" pitchFamily="2" charset="0"/>
              </a:rPr>
              <a:t>T</a:t>
            </a:r>
            <a:r>
              <a:rPr lang="en-US" sz="2400" dirty="0">
                <a:solidFill>
                  <a:schemeClr val="accent6"/>
                </a:solidFill>
                <a:latin typeface="Sabon Next LT" panose="02000500000000000000" pitchFamily="2" charset="0"/>
                <a:cs typeface="Sabon Next LT" panose="02000500000000000000" pitchFamily="2" charset="0"/>
              </a:rPr>
              <a:t>he algorithms are ‘trained’ and learn from their past experiences and examples.</a:t>
            </a:r>
          </a:p>
        </p:txBody>
      </p:sp>
    </p:spTree>
    <p:extLst>
      <p:ext uri="{BB962C8B-B14F-4D97-AF65-F5344CB8AC3E}">
        <p14:creationId xmlns:p14="http://schemas.microsoft.com/office/powerpoint/2010/main" val="2952923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7</a:t>
            </a:fld>
            <a:endParaRPr lang="en-US"/>
          </a:p>
        </p:txBody>
      </p:sp>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a:xfrm>
            <a:off x="3551468" y="296100"/>
            <a:ext cx="8165592" cy="768096"/>
          </a:xfrm>
        </p:spPr>
        <p:txBody>
          <a:bodyPr anchor="t">
            <a:normAutofit/>
          </a:bodyPr>
          <a:lstStyle/>
          <a:p>
            <a:pPr>
              <a:lnSpc>
                <a:spcPct val="90000"/>
              </a:lnSpc>
            </a:pPr>
            <a:r>
              <a:rPr lang="en-US" sz="3400" b="1" dirty="0"/>
              <a:t>Types of machine learning</a:t>
            </a:r>
          </a:p>
        </p:txBody>
      </p:sp>
      <p:pic>
        <p:nvPicPr>
          <p:cNvPr id="9" name="Picture 8">
            <a:extLst>
              <a:ext uri="{FF2B5EF4-FFF2-40B4-BE49-F238E27FC236}">
                <a16:creationId xmlns:a16="http://schemas.microsoft.com/office/drawing/2014/main" id="{4D5FA614-2615-56F4-FFED-13C0AEB372A2}"/>
              </a:ext>
            </a:extLst>
          </p:cNvPr>
          <p:cNvPicPr>
            <a:picLocks noChangeAspect="1"/>
          </p:cNvPicPr>
          <p:nvPr/>
        </p:nvPicPr>
        <p:blipFill>
          <a:blip r:embed="rId2"/>
          <a:stretch>
            <a:fillRect/>
          </a:stretch>
        </p:blipFill>
        <p:spPr>
          <a:xfrm>
            <a:off x="5489037" y="3326701"/>
            <a:ext cx="5763630" cy="27948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Content Placeholder 3">
            <a:extLst>
              <a:ext uri="{FF2B5EF4-FFF2-40B4-BE49-F238E27FC236}">
                <a16:creationId xmlns:a16="http://schemas.microsoft.com/office/drawing/2014/main" id="{79FDD9EC-E37A-02EA-7A34-9BBE408E6077}"/>
              </a:ext>
            </a:extLst>
          </p:cNvPr>
          <p:cNvSpPr>
            <a:spLocks noGrp="1"/>
          </p:cNvSpPr>
          <p:nvPr>
            <p:ph sz="quarter" idx="4"/>
          </p:nvPr>
        </p:nvSpPr>
        <p:spPr>
          <a:xfrm>
            <a:off x="3705352" y="811945"/>
            <a:ext cx="6837222" cy="2617055"/>
          </a:xfrm>
        </p:spPr>
        <p:txBody>
          <a:bodyPr>
            <a:normAutofit/>
          </a:bodyPr>
          <a:lstStyle/>
          <a:p>
            <a:pPr marL="0" indent="0">
              <a:lnSpc>
                <a:spcPct val="200000"/>
              </a:lnSpc>
              <a:spcAft>
                <a:spcPts val="800"/>
              </a:spcAft>
              <a:buNone/>
            </a:pPr>
            <a:r>
              <a:rPr lang="en-US" sz="1600" dirty="0">
                <a:effectLst/>
                <a:latin typeface="Bookman Old Style" panose="02050604050505020204" pitchFamily="18" charset="0"/>
              </a:rPr>
              <a:t>There are a number of different types of machine learning</a:t>
            </a:r>
          </a:p>
          <a:p>
            <a:pPr>
              <a:lnSpc>
                <a:spcPct val="200000"/>
              </a:lnSpc>
            </a:pPr>
            <a:r>
              <a:rPr lang="en-US" sz="1600" b="1" dirty="0">
                <a:effectLst/>
                <a:latin typeface="Bookman Old Style" panose="02050604050505020204" pitchFamily="18" charset="0"/>
              </a:rPr>
              <a:t>supervised</a:t>
            </a:r>
            <a:r>
              <a:rPr lang="en-US" sz="1600" dirty="0">
                <a:effectLst/>
                <a:latin typeface="Bookman Old Style" panose="02050604050505020204" pitchFamily="18" charset="0"/>
              </a:rPr>
              <a:t> </a:t>
            </a:r>
          </a:p>
          <a:p>
            <a:pPr>
              <a:lnSpc>
                <a:spcPct val="200000"/>
              </a:lnSpc>
            </a:pPr>
            <a:r>
              <a:rPr lang="en-US" sz="1600" b="1" dirty="0">
                <a:effectLst/>
                <a:latin typeface="Bookman Old Style" panose="02050604050505020204" pitchFamily="18" charset="0"/>
              </a:rPr>
              <a:t>unsupervised learning</a:t>
            </a:r>
            <a:r>
              <a:rPr lang="en-US" sz="1600" dirty="0">
                <a:effectLst/>
                <a:latin typeface="Bookman Old Style" panose="02050604050505020204" pitchFamily="18" charset="0"/>
              </a:rPr>
              <a:t> </a:t>
            </a:r>
          </a:p>
          <a:p>
            <a:pPr>
              <a:lnSpc>
                <a:spcPct val="200000"/>
              </a:lnSpc>
            </a:pPr>
            <a:r>
              <a:rPr lang="en-US" sz="1600" b="1" dirty="0">
                <a:effectLst/>
                <a:latin typeface="Bookman Old Style" panose="02050604050505020204" pitchFamily="18" charset="0"/>
              </a:rPr>
              <a:t>reinforcement </a:t>
            </a:r>
            <a:endParaRPr lang="en-US" sz="1600" dirty="0">
              <a:effectLst/>
              <a:latin typeface="Bookman Old Style" panose="02050604050505020204" pitchFamily="18" charset="0"/>
            </a:endParaRPr>
          </a:p>
          <a:p>
            <a:pPr marL="0" indent="0">
              <a:buNone/>
            </a:pPr>
            <a:endParaRPr lang="en-US" dirty="0"/>
          </a:p>
        </p:txBody>
      </p:sp>
    </p:spTree>
    <p:extLst>
      <p:ext uri="{BB962C8B-B14F-4D97-AF65-F5344CB8AC3E}">
        <p14:creationId xmlns:p14="http://schemas.microsoft.com/office/powerpoint/2010/main" val="2903841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68096" y="460248"/>
            <a:ext cx="10671048" cy="768096"/>
          </a:xfrm>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Supervised learning</a:t>
            </a: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4" name="Content Placeholder 3">
            <a:extLst>
              <a:ext uri="{FF2B5EF4-FFF2-40B4-BE49-F238E27FC236}">
                <a16:creationId xmlns:a16="http://schemas.microsoft.com/office/drawing/2014/main" id="{40FD86A7-F38C-96D6-CE92-012EDB10F6DB}"/>
              </a:ext>
            </a:extLst>
          </p:cNvPr>
          <p:cNvSpPr>
            <a:spLocks noGrp="1"/>
          </p:cNvSpPr>
          <p:nvPr>
            <p:ph sz="half" idx="1"/>
          </p:nvPr>
        </p:nvSpPr>
        <p:spPr>
          <a:xfrm>
            <a:off x="571346" y="1375156"/>
            <a:ext cx="7321296" cy="4107688"/>
          </a:xfrm>
        </p:spPr>
        <p:txBody>
          <a:bodyPr/>
          <a:lstStyle/>
          <a:p>
            <a:pPr marL="0" indent="0">
              <a:lnSpc>
                <a:spcPct val="150000"/>
              </a:lnSpc>
              <a:buNone/>
            </a:pPr>
            <a:r>
              <a:rPr lang="en-US" sz="1800" dirty="0">
                <a:solidFill>
                  <a:srgbClr val="000000"/>
                </a:solidFill>
                <a:effectLst/>
                <a:latin typeface="Bookman Old Style" panose="02050604050505020204" pitchFamily="18" charset="0"/>
                <a:ea typeface="Calibri" panose="020F0502020204030204" pitchFamily="34" charset="0"/>
                <a:cs typeface="OfficinaSansStd-Book"/>
              </a:rPr>
              <a:t>Supervised learning is a form of machine learning that uses an algorithm to identify patterns in data, then learn from these patterns. </a:t>
            </a:r>
          </a:p>
          <a:p>
            <a:pPr marL="0" indent="0">
              <a:lnSpc>
                <a:spcPct val="150000"/>
              </a:lnSpc>
              <a:buNone/>
            </a:pPr>
            <a:r>
              <a:rPr lang="en-US" sz="1800" dirty="0">
                <a:solidFill>
                  <a:srgbClr val="000000"/>
                </a:solidFill>
                <a:effectLst/>
                <a:latin typeface="Bookman Old Style" panose="02050604050505020204" pitchFamily="18" charset="0"/>
                <a:ea typeface="Calibri" panose="020F0502020204030204" pitchFamily="34" charset="0"/>
                <a:cs typeface="OfficinaSansStd-Book"/>
              </a:rPr>
              <a:t>The algorithm takes any number of inputs and outputs them into a set of predefined classes.</a:t>
            </a:r>
          </a:p>
          <a:p>
            <a:pPr marL="0" indent="0">
              <a:buNone/>
            </a:pPr>
            <a:endParaRPr lang="en-US" dirty="0">
              <a:solidFill>
                <a:srgbClr val="000000"/>
              </a:solidFill>
              <a:latin typeface="Bookman Old Style" panose="02050604050505020204" pitchFamily="18" charset="0"/>
              <a:ea typeface="Calibri" panose="020F0502020204030204" pitchFamily="34" charset="0"/>
              <a:cs typeface="OfficinaSansStd-Book"/>
            </a:endParaRPr>
          </a:p>
          <a:p>
            <a:pPr marL="0" indent="0">
              <a:lnSpc>
                <a:spcPct val="150000"/>
              </a:lnSpc>
              <a:buNone/>
            </a:pPr>
            <a:r>
              <a:rPr lang="en-US" sz="1800" dirty="0">
                <a:solidFill>
                  <a:srgbClr val="000000"/>
                </a:solidFill>
                <a:effectLst/>
                <a:latin typeface="Bookman Old Style" panose="02050604050505020204" pitchFamily="18" charset="0"/>
                <a:ea typeface="Calibri" panose="020F0502020204030204" pitchFamily="34" charset="0"/>
                <a:cs typeface="OfficinaSansStd-Book"/>
              </a:rPr>
              <a:t>Supervised learning makes use of </a:t>
            </a:r>
          </a:p>
          <a:p>
            <a:pPr>
              <a:lnSpc>
                <a:spcPct val="150000"/>
              </a:lnSpc>
            </a:pPr>
            <a:r>
              <a:rPr lang="en-US" sz="1800" dirty="0">
                <a:solidFill>
                  <a:srgbClr val="000000"/>
                </a:solidFill>
                <a:effectLst/>
                <a:latin typeface="Bookman Old Style" panose="02050604050505020204" pitchFamily="18" charset="0"/>
                <a:ea typeface="Calibri" panose="020F0502020204030204" pitchFamily="34" charset="0"/>
                <a:cs typeface="OfficinaSansStd-Book"/>
              </a:rPr>
              <a:t>regression analysis </a:t>
            </a:r>
          </a:p>
          <a:p>
            <a:pPr>
              <a:lnSpc>
                <a:spcPct val="150000"/>
              </a:lnSpc>
            </a:pPr>
            <a:r>
              <a:rPr lang="en-US" sz="1800" dirty="0">
                <a:solidFill>
                  <a:srgbClr val="000000"/>
                </a:solidFill>
                <a:effectLst/>
                <a:latin typeface="Bookman Old Style" panose="02050604050505020204" pitchFamily="18" charset="0"/>
                <a:ea typeface="Calibri" panose="020F0502020204030204" pitchFamily="34" charset="0"/>
                <a:cs typeface="OfficinaSansStd-Book"/>
              </a:rPr>
              <a:t>classification analysis</a:t>
            </a:r>
            <a:endParaRPr lang="en-US" dirty="0"/>
          </a:p>
        </p:txBody>
      </p:sp>
    </p:spTree>
    <p:extLst>
      <p:ext uri="{BB962C8B-B14F-4D97-AF65-F5344CB8AC3E}">
        <p14:creationId xmlns:p14="http://schemas.microsoft.com/office/powerpoint/2010/main" val="2886474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509016" y="1158240"/>
            <a:ext cx="11173968" cy="768096"/>
          </a:xfrm>
        </p:spPr>
        <p:txBody>
          <a:bodyPr/>
          <a:lstStyle/>
          <a:p>
            <a:r>
              <a:rPr lang="en-US" dirty="0"/>
              <a:t>What is regression analysis?</a:t>
            </a:r>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9</a:t>
            </a:fld>
            <a:endParaRPr lang="en-US" dirty="0"/>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a:xfrm>
            <a:off x="318976" y="3459480"/>
            <a:ext cx="11554048" cy="2656840"/>
          </a:xfrm>
        </p:spPr>
        <p:txBody>
          <a:bodyPr/>
          <a:lstStyle/>
          <a:p>
            <a:pPr algn="l">
              <a:lnSpc>
                <a:spcPct val="200000"/>
              </a:lnSpc>
              <a:spcAft>
                <a:spcPts val="800"/>
              </a:spcAft>
            </a:pPr>
            <a:r>
              <a:rPr lang="en-US" sz="1600" dirty="0">
                <a:solidFill>
                  <a:srgbClr val="000000"/>
                </a:solidFill>
                <a:effectLst/>
                <a:latin typeface="Bookman Old Style" panose="02050604050505020204" pitchFamily="18" charset="0"/>
                <a:ea typeface="Calibri" panose="020F0502020204030204" pitchFamily="34" charset="0"/>
                <a:cs typeface="OfficinaSansStd-Book"/>
              </a:rPr>
              <a:t>Regression is a statistical (mathematics) technique used to study the relationship between independent and dependent variables.  In machine learning, use to predict a continuous outcome variable (y) based on the value of one or multiple predictor variables (x).</a:t>
            </a:r>
            <a:endParaRPr lang="en-US" sz="1600" dirty="0">
              <a:effectLst/>
              <a:latin typeface="Bookman Old Style" panose="02050604050505020204" pitchFamily="18" charset="0"/>
              <a:ea typeface="Calibri" panose="020F0502020204030204" pitchFamily="34" charset="0"/>
              <a:cs typeface="Times New Roman" panose="02020603050405020304" pitchFamily="18" charset="0"/>
            </a:endParaRPr>
          </a:p>
          <a:p>
            <a:pPr algn="l">
              <a:lnSpc>
                <a:spcPct val="200000"/>
              </a:lnSpc>
              <a:spcAft>
                <a:spcPts val="800"/>
              </a:spcAft>
            </a:pPr>
            <a:r>
              <a:rPr lang="en-US" sz="1600" dirty="0">
                <a:solidFill>
                  <a:srgbClr val="000000"/>
                </a:solidFill>
                <a:effectLst/>
                <a:latin typeface="Bookman Old Style" panose="02050604050505020204" pitchFamily="18" charset="0"/>
                <a:ea typeface="Calibri" panose="020F0502020204030204" pitchFamily="34" charset="0"/>
                <a:cs typeface="OfficinaSansStd-Book"/>
              </a:rPr>
              <a:t>It predicts continuous/real values such as </a:t>
            </a:r>
            <a:r>
              <a:rPr lang="en-US" sz="1600" b="1" dirty="0">
                <a:solidFill>
                  <a:srgbClr val="000000"/>
                </a:solidFill>
                <a:effectLst/>
                <a:latin typeface="Bookman Old Style" panose="02050604050505020204" pitchFamily="18" charset="0"/>
                <a:ea typeface="Calibri" panose="020F0502020204030204" pitchFamily="34" charset="0"/>
                <a:cs typeface="OfficinaSansStd-Book"/>
              </a:rPr>
              <a:t>temperature, age, salary, price,</a:t>
            </a:r>
            <a:r>
              <a:rPr lang="en-US" sz="1600" dirty="0">
                <a:solidFill>
                  <a:srgbClr val="000000"/>
                </a:solidFill>
                <a:effectLst/>
                <a:latin typeface="Bookman Old Style" panose="02050604050505020204" pitchFamily="18" charset="0"/>
                <a:ea typeface="Calibri" panose="020F0502020204030204" pitchFamily="34" charset="0"/>
                <a:cs typeface="OfficinaSansStd-Book"/>
              </a:rPr>
              <a:t> etc.</a:t>
            </a:r>
            <a:endParaRPr lang="en-US" sz="1600" dirty="0">
              <a:effectLst/>
              <a:latin typeface="Bookman Old Style" panose="02050604050505020204" pitchFamily="18" charset="0"/>
              <a:ea typeface="Calibri" panose="020F0502020204030204" pitchFamily="34" charset="0"/>
              <a:cs typeface="Times New Roman" panose="02020603050405020304" pitchFamily="18" charset="0"/>
            </a:endParaRPr>
          </a:p>
          <a:p>
            <a:pPr algn="l"/>
            <a:r>
              <a:rPr lang="en-US" dirty="0"/>
              <a:t>​</a:t>
            </a:r>
          </a:p>
        </p:txBody>
      </p:sp>
    </p:spTree>
    <p:extLst>
      <p:ext uri="{BB962C8B-B14F-4D97-AF65-F5344CB8AC3E}">
        <p14:creationId xmlns:p14="http://schemas.microsoft.com/office/powerpoint/2010/main" val="2011930182"/>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{CBFD7C5E-5D38-4D70-BC02-476BDEF5C742}tf78438558_win32</Template>
  <TotalTime>507</TotalTime>
  <Words>2426</Words>
  <Application>Microsoft Office PowerPoint</Application>
  <PresentationFormat>Widescreen</PresentationFormat>
  <Paragraphs>217</Paragraphs>
  <Slides>35</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Arial Black</vt:lpstr>
      <vt:lpstr>Bookman Old Style</vt:lpstr>
      <vt:lpstr>Calibri</vt:lpstr>
      <vt:lpstr>Courier New</vt:lpstr>
      <vt:lpstr>Sabon Next LT</vt:lpstr>
      <vt:lpstr>Segoe UI</vt:lpstr>
      <vt:lpstr>Symbol</vt:lpstr>
      <vt:lpstr>Times New Roman</vt:lpstr>
      <vt:lpstr>Office Theme</vt:lpstr>
      <vt:lpstr>Machine Learning </vt:lpstr>
      <vt:lpstr>Objectives</vt:lpstr>
      <vt:lpstr>Types of AI</vt:lpstr>
      <vt:lpstr>Types of AI</vt:lpstr>
      <vt:lpstr>Machine learning</vt:lpstr>
      <vt:lpstr>Machine learning</vt:lpstr>
      <vt:lpstr>Types of machine learning</vt:lpstr>
      <vt:lpstr>Supervised learning</vt:lpstr>
      <vt:lpstr>What is regression analysis?</vt:lpstr>
      <vt:lpstr>What is classification analysis?</vt:lpstr>
      <vt:lpstr>How does it work?</vt:lpstr>
      <vt:lpstr>Unsupervised learning</vt:lpstr>
      <vt:lpstr>What is Clustering?</vt:lpstr>
      <vt:lpstr>Why Clustering is important </vt:lpstr>
      <vt:lpstr>What is Association?</vt:lpstr>
      <vt:lpstr>Advantages/Disadvantage of Unsupervised Learning  </vt:lpstr>
      <vt:lpstr>Comparison </vt:lpstr>
      <vt:lpstr>Reinforcement learning </vt:lpstr>
      <vt:lpstr>Reinforcement learning </vt:lpstr>
      <vt:lpstr>Characteristics </vt:lpstr>
      <vt:lpstr>Semi-supervised (active) learning</vt:lpstr>
      <vt:lpstr>Artificial Neural Network</vt:lpstr>
      <vt:lpstr>Artificial neural network</vt:lpstr>
      <vt:lpstr>Artificial neural network</vt:lpstr>
      <vt:lpstr>SUMMARY Artificial Neural Network</vt:lpstr>
      <vt:lpstr>Example of an ANN</vt:lpstr>
      <vt:lpstr>Deep Learning</vt:lpstr>
      <vt:lpstr>Deep learning</vt:lpstr>
      <vt:lpstr>Deep learning</vt:lpstr>
      <vt:lpstr>How does deep learning work?</vt:lpstr>
      <vt:lpstr>Deep Learning- Backpropagation</vt:lpstr>
      <vt:lpstr>Deep learning</vt:lpstr>
      <vt:lpstr>Deep Learning- Backpropagation</vt:lpstr>
      <vt:lpstr>Watch the video and make salient notes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dc:title>
  <dc:subject/>
  <dc:creator>ansterling@gmail.com</dc:creator>
  <cp:lastModifiedBy>Janet ReidSterling</cp:lastModifiedBy>
  <cp:revision>13</cp:revision>
  <dcterms:created xsi:type="dcterms:W3CDTF">2022-10-22T20:09:47Z</dcterms:created>
  <dcterms:modified xsi:type="dcterms:W3CDTF">2023-12-03T02:27:05Z</dcterms:modified>
</cp:coreProperties>
</file>